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0160000" cy="7620000"/>
  <p:notesSz cx="10160000" cy="762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728"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000" y="2362200"/>
            <a:ext cx="8636000" cy="1600200"/>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24000" y="4267200"/>
            <a:ext cx="7112000" cy="19050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021466"/>
            <a:ext cx="10159999" cy="598533"/>
          </a:xfrm>
          <a:custGeom>
            <a:avLst/>
            <a:gdLst/>
            <a:ahLst/>
            <a:cxnLst/>
            <a:rect l="l" t="t" r="r" b="b"/>
            <a:pathLst>
              <a:path w="10159999" h="598533">
                <a:moveTo>
                  <a:pt x="2199232" y="0"/>
                </a:moveTo>
                <a:lnTo>
                  <a:pt x="1806173" y="13306"/>
                </a:lnTo>
                <a:lnTo>
                  <a:pt x="1416182" y="40077"/>
                </a:lnTo>
                <a:lnTo>
                  <a:pt x="1030793" y="78883"/>
                </a:lnTo>
                <a:lnTo>
                  <a:pt x="651542" y="128294"/>
                </a:lnTo>
                <a:lnTo>
                  <a:pt x="279961" y="186878"/>
                </a:lnTo>
                <a:lnTo>
                  <a:pt x="0" y="238121"/>
                </a:lnTo>
                <a:lnTo>
                  <a:pt x="0" y="598533"/>
                </a:lnTo>
                <a:lnTo>
                  <a:pt x="10159999" y="598533"/>
                </a:lnTo>
                <a:lnTo>
                  <a:pt x="10159999" y="441408"/>
                </a:lnTo>
                <a:lnTo>
                  <a:pt x="8100241" y="441408"/>
                </a:lnTo>
                <a:lnTo>
                  <a:pt x="7878470" y="436988"/>
                </a:lnTo>
                <a:lnTo>
                  <a:pt x="7652441" y="427166"/>
                </a:lnTo>
                <a:lnTo>
                  <a:pt x="7421571" y="412529"/>
                </a:lnTo>
                <a:lnTo>
                  <a:pt x="7185278" y="393663"/>
                </a:lnTo>
                <a:lnTo>
                  <a:pt x="6694093" y="345584"/>
                </a:lnTo>
                <a:lnTo>
                  <a:pt x="5029772" y="160783"/>
                </a:lnTo>
                <a:lnTo>
                  <a:pt x="4395869" y="101287"/>
                </a:lnTo>
                <a:lnTo>
                  <a:pt x="4061459" y="74571"/>
                </a:lnTo>
                <a:lnTo>
                  <a:pt x="3714632" y="50657"/>
                </a:lnTo>
                <a:lnTo>
                  <a:pt x="3354807" y="30131"/>
                </a:lnTo>
                <a:lnTo>
                  <a:pt x="2981399" y="13580"/>
                </a:lnTo>
                <a:lnTo>
                  <a:pt x="2593826" y="1589"/>
                </a:lnTo>
                <a:lnTo>
                  <a:pt x="2199232" y="0"/>
                </a:lnTo>
              </a:path>
              <a:path w="10159999" h="598533">
                <a:moveTo>
                  <a:pt x="10159999" y="327984"/>
                </a:moveTo>
                <a:lnTo>
                  <a:pt x="9823650" y="359156"/>
                </a:lnTo>
                <a:lnTo>
                  <a:pt x="9495893" y="384751"/>
                </a:lnTo>
                <a:lnTo>
                  <a:pt x="9133028" y="407872"/>
                </a:lnTo>
                <a:lnTo>
                  <a:pt x="8739146" y="426806"/>
                </a:lnTo>
                <a:lnTo>
                  <a:pt x="8318338" y="439840"/>
                </a:lnTo>
                <a:lnTo>
                  <a:pt x="8100241" y="441408"/>
                </a:lnTo>
                <a:lnTo>
                  <a:pt x="10159999" y="441408"/>
                </a:lnTo>
                <a:lnTo>
                  <a:pt x="10159999" y="327984"/>
                </a:lnTo>
              </a:path>
            </a:pathLst>
          </a:custGeom>
          <a:solidFill>
            <a:srgbClr val="F8971D"/>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876300" y="1385018"/>
            <a:ext cx="3956662" cy="506152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24500" y="1385018"/>
            <a:ext cx="3835240" cy="408548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021466"/>
            <a:ext cx="10159999" cy="598533"/>
          </a:xfrm>
          <a:custGeom>
            <a:avLst/>
            <a:gdLst/>
            <a:ahLst/>
            <a:cxnLst/>
            <a:rect l="l" t="t" r="r" b="b"/>
            <a:pathLst>
              <a:path w="10159999" h="598533">
                <a:moveTo>
                  <a:pt x="2199232" y="0"/>
                </a:moveTo>
                <a:lnTo>
                  <a:pt x="1806173" y="13306"/>
                </a:lnTo>
                <a:lnTo>
                  <a:pt x="1416182" y="40077"/>
                </a:lnTo>
                <a:lnTo>
                  <a:pt x="1030793" y="78883"/>
                </a:lnTo>
                <a:lnTo>
                  <a:pt x="651542" y="128294"/>
                </a:lnTo>
                <a:lnTo>
                  <a:pt x="279961" y="186878"/>
                </a:lnTo>
                <a:lnTo>
                  <a:pt x="0" y="238121"/>
                </a:lnTo>
                <a:lnTo>
                  <a:pt x="0" y="598533"/>
                </a:lnTo>
                <a:lnTo>
                  <a:pt x="10159999" y="598533"/>
                </a:lnTo>
                <a:lnTo>
                  <a:pt x="10159999" y="441408"/>
                </a:lnTo>
                <a:lnTo>
                  <a:pt x="8100241" y="441408"/>
                </a:lnTo>
                <a:lnTo>
                  <a:pt x="7878470" y="436988"/>
                </a:lnTo>
                <a:lnTo>
                  <a:pt x="7652441" y="427166"/>
                </a:lnTo>
                <a:lnTo>
                  <a:pt x="7421571" y="412529"/>
                </a:lnTo>
                <a:lnTo>
                  <a:pt x="7185278" y="393663"/>
                </a:lnTo>
                <a:lnTo>
                  <a:pt x="6694093" y="345584"/>
                </a:lnTo>
                <a:lnTo>
                  <a:pt x="5029772" y="160783"/>
                </a:lnTo>
                <a:lnTo>
                  <a:pt x="4395869" y="101287"/>
                </a:lnTo>
                <a:lnTo>
                  <a:pt x="4061459" y="74571"/>
                </a:lnTo>
                <a:lnTo>
                  <a:pt x="3714632" y="50657"/>
                </a:lnTo>
                <a:lnTo>
                  <a:pt x="3354807" y="30131"/>
                </a:lnTo>
                <a:lnTo>
                  <a:pt x="2981399" y="13580"/>
                </a:lnTo>
                <a:lnTo>
                  <a:pt x="2593826" y="1589"/>
                </a:lnTo>
                <a:lnTo>
                  <a:pt x="2199232" y="0"/>
                </a:lnTo>
              </a:path>
              <a:path w="10159999" h="598533">
                <a:moveTo>
                  <a:pt x="10159999" y="327984"/>
                </a:moveTo>
                <a:lnTo>
                  <a:pt x="9823650" y="359156"/>
                </a:lnTo>
                <a:lnTo>
                  <a:pt x="9495893" y="384751"/>
                </a:lnTo>
                <a:lnTo>
                  <a:pt x="9133028" y="407872"/>
                </a:lnTo>
                <a:lnTo>
                  <a:pt x="8739146" y="426806"/>
                </a:lnTo>
                <a:lnTo>
                  <a:pt x="8318338" y="439840"/>
                </a:lnTo>
                <a:lnTo>
                  <a:pt x="8100241" y="441408"/>
                </a:lnTo>
                <a:lnTo>
                  <a:pt x="10159999" y="441408"/>
                </a:lnTo>
                <a:lnTo>
                  <a:pt x="10159999" y="327984"/>
                </a:lnTo>
              </a:path>
            </a:pathLst>
          </a:custGeom>
          <a:solidFill>
            <a:srgbClr val="F8971D"/>
          </a:solidFill>
        </p:spPr>
        <p:txBody>
          <a:bodyPr wrap="square" lIns="0" tIns="0" rIns="0" bIns="0" rtlCol="0">
            <a:noAutofit/>
          </a:bodyPr>
          <a:lstStyle/>
          <a:p>
            <a:endParaRPr/>
          </a:p>
        </p:txBody>
      </p:sp>
      <p:sp>
        <p:nvSpPr>
          <p:cNvPr id="17" name="bk object 17"/>
          <p:cNvSpPr/>
          <p:nvPr/>
        </p:nvSpPr>
        <p:spPr>
          <a:xfrm>
            <a:off x="1393634" y="1600200"/>
            <a:ext cx="7372731" cy="4905756"/>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159999" cy="1877395"/>
          </a:xfrm>
          <a:custGeom>
            <a:avLst/>
            <a:gdLst/>
            <a:ahLst/>
            <a:cxnLst/>
            <a:rect l="l" t="t" r="r" b="b"/>
            <a:pathLst>
              <a:path w="10159999" h="1877395">
                <a:moveTo>
                  <a:pt x="10160000" y="0"/>
                </a:moveTo>
                <a:lnTo>
                  <a:pt x="0" y="0"/>
                </a:lnTo>
                <a:lnTo>
                  <a:pt x="0" y="1662560"/>
                </a:lnTo>
                <a:lnTo>
                  <a:pt x="27243" y="1679153"/>
                </a:lnTo>
                <a:lnTo>
                  <a:pt x="288069" y="1773408"/>
                </a:lnTo>
                <a:lnTo>
                  <a:pt x="592786" y="1835860"/>
                </a:lnTo>
                <a:lnTo>
                  <a:pt x="936369" y="1869520"/>
                </a:lnTo>
                <a:lnTo>
                  <a:pt x="1313791" y="1877395"/>
                </a:lnTo>
                <a:lnTo>
                  <a:pt x="1720023" y="1862495"/>
                </a:lnTo>
                <a:lnTo>
                  <a:pt x="2150039" y="1827829"/>
                </a:lnTo>
                <a:lnTo>
                  <a:pt x="2598811" y="1776406"/>
                </a:lnTo>
                <a:lnTo>
                  <a:pt x="3061313" y="1711235"/>
                </a:lnTo>
                <a:lnTo>
                  <a:pt x="3532517" y="1635324"/>
                </a:lnTo>
                <a:lnTo>
                  <a:pt x="4007396" y="1551682"/>
                </a:lnTo>
                <a:lnTo>
                  <a:pt x="6260962" y="1122831"/>
                </a:lnTo>
                <a:lnTo>
                  <a:pt x="6652319" y="1055994"/>
                </a:lnTo>
                <a:lnTo>
                  <a:pt x="7012161" y="1002489"/>
                </a:lnTo>
                <a:lnTo>
                  <a:pt x="7335460" y="965325"/>
                </a:lnTo>
                <a:lnTo>
                  <a:pt x="7617189" y="947511"/>
                </a:lnTo>
                <a:lnTo>
                  <a:pt x="8288814" y="930705"/>
                </a:lnTo>
                <a:lnTo>
                  <a:pt x="8471713" y="927974"/>
                </a:lnTo>
                <a:lnTo>
                  <a:pt x="10160000" y="927192"/>
                </a:lnTo>
                <a:lnTo>
                  <a:pt x="10160000" y="0"/>
                </a:lnTo>
              </a:path>
              <a:path w="10159999" h="1877395">
                <a:moveTo>
                  <a:pt x="10160000" y="927192"/>
                </a:moveTo>
                <a:lnTo>
                  <a:pt x="8638010" y="927192"/>
                </a:lnTo>
                <a:lnTo>
                  <a:pt x="8790034" y="928671"/>
                </a:lnTo>
                <a:lnTo>
                  <a:pt x="8930119" y="932719"/>
                </a:lnTo>
                <a:lnTo>
                  <a:pt x="9060593" y="939644"/>
                </a:lnTo>
                <a:lnTo>
                  <a:pt x="9183789" y="949757"/>
                </a:lnTo>
                <a:lnTo>
                  <a:pt x="9302038" y="963367"/>
                </a:lnTo>
                <a:lnTo>
                  <a:pt x="9417670" y="980782"/>
                </a:lnTo>
                <a:lnTo>
                  <a:pt x="9533016" y="1002313"/>
                </a:lnTo>
                <a:lnTo>
                  <a:pt x="9650408" y="1028267"/>
                </a:lnTo>
                <a:lnTo>
                  <a:pt x="9772177" y="1058956"/>
                </a:lnTo>
                <a:lnTo>
                  <a:pt x="9900653" y="1094686"/>
                </a:lnTo>
                <a:lnTo>
                  <a:pt x="10038168" y="1135769"/>
                </a:lnTo>
                <a:lnTo>
                  <a:pt x="10160000" y="1174019"/>
                </a:lnTo>
                <a:lnTo>
                  <a:pt x="10160000" y="927192"/>
                </a:lnTo>
              </a:path>
            </a:pathLst>
          </a:custGeom>
          <a:solidFill>
            <a:srgbClr val="F8971D"/>
          </a:solidFill>
        </p:spPr>
        <p:txBody>
          <a:bodyPr wrap="square" lIns="0" tIns="0" rIns="0" bIns="0" rtlCol="0">
            <a:noAutofit/>
          </a:bodyPr>
          <a:lstStyle/>
          <a:p>
            <a:endParaRPr/>
          </a:p>
        </p:txBody>
      </p:sp>
      <p:sp>
        <p:nvSpPr>
          <p:cNvPr id="17" name="bk object 17"/>
          <p:cNvSpPr/>
          <p:nvPr/>
        </p:nvSpPr>
        <p:spPr>
          <a:xfrm>
            <a:off x="0" y="6008685"/>
            <a:ext cx="10159999" cy="1611314"/>
          </a:xfrm>
          <a:custGeom>
            <a:avLst/>
            <a:gdLst/>
            <a:ahLst/>
            <a:cxnLst/>
            <a:rect l="l" t="t" r="r" b="b"/>
            <a:pathLst>
              <a:path w="10159999" h="1611314">
                <a:moveTo>
                  <a:pt x="3496105" y="0"/>
                </a:moveTo>
                <a:lnTo>
                  <a:pt x="3103046" y="13306"/>
                </a:lnTo>
                <a:lnTo>
                  <a:pt x="2713055" y="40077"/>
                </a:lnTo>
                <a:lnTo>
                  <a:pt x="2327666" y="78883"/>
                </a:lnTo>
                <a:lnTo>
                  <a:pt x="1948415" y="128294"/>
                </a:lnTo>
                <a:lnTo>
                  <a:pt x="1576834" y="186878"/>
                </a:lnTo>
                <a:lnTo>
                  <a:pt x="1214459" y="253205"/>
                </a:lnTo>
                <a:lnTo>
                  <a:pt x="862823" y="325846"/>
                </a:lnTo>
                <a:lnTo>
                  <a:pt x="523460" y="403369"/>
                </a:lnTo>
                <a:lnTo>
                  <a:pt x="197906" y="484344"/>
                </a:lnTo>
                <a:lnTo>
                  <a:pt x="0" y="537294"/>
                </a:lnTo>
                <a:lnTo>
                  <a:pt x="0" y="1611314"/>
                </a:lnTo>
                <a:lnTo>
                  <a:pt x="10159999" y="1611314"/>
                </a:lnTo>
                <a:lnTo>
                  <a:pt x="10159999" y="441408"/>
                </a:lnTo>
                <a:lnTo>
                  <a:pt x="9397114" y="441408"/>
                </a:lnTo>
                <a:lnTo>
                  <a:pt x="9175343" y="436988"/>
                </a:lnTo>
                <a:lnTo>
                  <a:pt x="8949314" y="427166"/>
                </a:lnTo>
                <a:lnTo>
                  <a:pt x="8718444" y="412529"/>
                </a:lnTo>
                <a:lnTo>
                  <a:pt x="8482151" y="393663"/>
                </a:lnTo>
                <a:lnTo>
                  <a:pt x="7990966" y="345584"/>
                </a:lnTo>
                <a:lnTo>
                  <a:pt x="6326645" y="160783"/>
                </a:lnTo>
                <a:lnTo>
                  <a:pt x="5692743" y="101287"/>
                </a:lnTo>
                <a:lnTo>
                  <a:pt x="5358332" y="74571"/>
                </a:lnTo>
                <a:lnTo>
                  <a:pt x="5011506" y="50657"/>
                </a:lnTo>
                <a:lnTo>
                  <a:pt x="4651680" y="30131"/>
                </a:lnTo>
                <a:lnTo>
                  <a:pt x="4278272" y="13580"/>
                </a:lnTo>
                <a:lnTo>
                  <a:pt x="3890699" y="1589"/>
                </a:lnTo>
                <a:lnTo>
                  <a:pt x="3496105" y="0"/>
                </a:lnTo>
              </a:path>
              <a:path w="10159999" h="1611314">
                <a:moveTo>
                  <a:pt x="10159999" y="421343"/>
                </a:moveTo>
                <a:lnTo>
                  <a:pt x="10036020" y="426806"/>
                </a:lnTo>
                <a:lnTo>
                  <a:pt x="9615211" y="439840"/>
                </a:lnTo>
                <a:lnTo>
                  <a:pt x="9397114" y="441408"/>
                </a:lnTo>
                <a:lnTo>
                  <a:pt x="10159999" y="441408"/>
                </a:lnTo>
                <a:lnTo>
                  <a:pt x="10159999" y="421343"/>
                </a:lnTo>
              </a:path>
            </a:pathLst>
          </a:custGeom>
          <a:solidFill>
            <a:srgbClr val="F8971D"/>
          </a:solid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86230"/>
            <a:ext cx="10160000" cy="633769"/>
          </a:xfrm>
          <a:custGeom>
            <a:avLst/>
            <a:gdLst/>
            <a:ahLst/>
            <a:cxnLst/>
            <a:rect l="l" t="t" r="r" b="b"/>
            <a:pathLst>
              <a:path w="10160000" h="633769">
                <a:moveTo>
                  <a:pt x="2230991" y="0"/>
                </a:moveTo>
                <a:lnTo>
                  <a:pt x="1837932" y="13306"/>
                </a:lnTo>
                <a:lnTo>
                  <a:pt x="1447941" y="40077"/>
                </a:lnTo>
                <a:lnTo>
                  <a:pt x="1062552" y="78883"/>
                </a:lnTo>
                <a:lnTo>
                  <a:pt x="683301" y="128294"/>
                </a:lnTo>
                <a:lnTo>
                  <a:pt x="311720" y="186878"/>
                </a:lnTo>
                <a:lnTo>
                  <a:pt x="0" y="243934"/>
                </a:lnTo>
                <a:lnTo>
                  <a:pt x="0" y="633769"/>
                </a:lnTo>
                <a:lnTo>
                  <a:pt x="10160000" y="6337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6337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p>
        </p:txBody>
      </p:sp>
      <p:sp>
        <p:nvSpPr>
          <p:cNvPr id="2" name="Holder 2"/>
          <p:cNvSpPr>
            <a:spLocks noGrp="1"/>
          </p:cNvSpPr>
          <p:nvPr>
            <p:ph type="title"/>
          </p:nvPr>
        </p:nvSpPr>
        <p:spPr>
          <a:xfrm>
            <a:off x="876300" y="394418"/>
            <a:ext cx="8407400" cy="57867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19352" y="1500359"/>
            <a:ext cx="8521294" cy="502238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54400" y="7086600"/>
            <a:ext cx="3251200" cy="3810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8000" y="7086600"/>
            <a:ext cx="2336800" cy="3810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10/07/15</a:t>
            </a:fld>
            <a:endParaRPr lang="en-US" smtClean="0"/>
          </a:p>
        </p:txBody>
      </p:sp>
      <p:sp>
        <p:nvSpPr>
          <p:cNvPr id="6" name="Holder 6"/>
          <p:cNvSpPr>
            <a:spLocks noGrp="1"/>
          </p:cNvSpPr>
          <p:nvPr>
            <p:ph type="sldNum" sz="quarter" idx="7"/>
          </p:nvPr>
        </p:nvSpPr>
        <p:spPr>
          <a:xfrm>
            <a:off x="7315200" y="7086600"/>
            <a:ext cx="2336800" cy="3810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9700"/>
            <a:ext cx="10160000" cy="7353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0"/>
            <a:ext cx="10159999" cy="1877395"/>
          </a:xfrm>
          <a:custGeom>
            <a:avLst/>
            <a:gdLst/>
            <a:ahLst/>
            <a:cxnLst/>
            <a:rect l="l" t="t" r="r" b="b"/>
            <a:pathLst>
              <a:path w="10159999" h="1877395">
                <a:moveTo>
                  <a:pt x="10160000" y="0"/>
                </a:moveTo>
                <a:lnTo>
                  <a:pt x="0" y="0"/>
                </a:lnTo>
                <a:lnTo>
                  <a:pt x="0" y="1662560"/>
                </a:lnTo>
                <a:lnTo>
                  <a:pt x="27243" y="1679153"/>
                </a:lnTo>
                <a:lnTo>
                  <a:pt x="288069" y="1773408"/>
                </a:lnTo>
                <a:lnTo>
                  <a:pt x="592786" y="1835860"/>
                </a:lnTo>
                <a:lnTo>
                  <a:pt x="936369" y="1869520"/>
                </a:lnTo>
                <a:lnTo>
                  <a:pt x="1313791" y="1877395"/>
                </a:lnTo>
                <a:lnTo>
                  <a:pt x="1720023" y="1862495"/>
                </a:lnTo>
                <a:lnTo>
                  <a:pt x="2150039" y="1827829"/>
                </a:lnTo>
                <a:lnTo>
                  <a:pt x="2598811" y="1776406"/>
                </a:lnTo>
                <a:lnTo>
                  <a:pt x="3061313" y="1711235"/>
                </a:lnTo>
                <a:lnTo>
                  <a:pt x="3532517" y="1635324"/>
                </a:lnTo>
                <a:lnTo>
                  <a:pt x="4007396" y="1551682"/>
                </a:lnTo>
                <a:lnTo>
                  <a:pt x="6260962" y="1122831"/>
                </a:lnTo>
                <a:lnTo>
                  <a:pt x="6652319" y="1055994"/>
                </a:lnTo>
                <a:lnTo>
                  <a:pt x="7012161" y="1002489"/>
                </a:lnTo>
                <a:lnTo>
                  <a:pt x="7335460" y="965325"/>
                </a:lnTo>
                <a:lnTo>
                  <a:pt x="7617189" y="947511"/>
                </a:lnTo>
                <a:lnTo>
                  <a:pt x="8288814" y="930705"/>
                </a:lnTo>
                <a:lnTo>
                  <a:pt x="8471713" y="927974"/>
                </a:lnTo>
                <a:lnTo>
                  <a:pt x="10160000" y="927192"/>
                </a:lnTo>
                <a:lnTo>
                  <a:pt x="10160000" y="0"/>
                </a:lnTo>
              </a:path>
              <a:path w="10159999" h="1877395">
                <a:moveTo>
                  <a:pt x="10160000" y="927192"/>
                </a:moveTo>
                <a:lnTo>
                  <a:pt x="8638010" y="927192"/>
                </a:lnTo>
                <a:lnTo>
                  <a:pt x="8790034" y="928671"/>
                </a:lnTo>
                <a:lnTo>
                  <a:pt x="8930119" y="932719"/>
                </a:lnTo>
                <a:lnTo>
                  <a:pt x="9060593" y="939644"/>
                </a:lnTo>
                <a:lnTo>
                  <a:pt x="9183789" y="949757"/>
                </a:lnTo>
                <a:lnTo>
                  <a:pt x="9302038" y="963367"/>
                </a:lnTo>
                <a:lnTo>
                  <a:pt x="9417670" y="980782"/>
                </a:lnTo>
                <a:lnTo>
                  <a:pt x="9533016" y="1002313"/>
                </a:lnTo>
                <a:lnTo>
                  <a:pt x="9650408" y="1028267"/>
                </a:lnTo>
                <a:lnTo>
                  <a:pt x="9772177" y="1058956"/>
                </a:lnTo>
                <a:lnTo>
                  <a:pt x="9900653" y="1094686"/>
                </a:lnTo>
                <a:lnTo>
                  <a:pt x="10038168" y="1135769"/>
                </a:lnTo>
                <a:lnTo>
                  <a:pt x="10160000" y="1174019"/>
                </a:lnTo>
                <a:lnTo>
                  <a:pt x="10160000" y="927192"/>
                </a:lnTo>
              </a:path>
            </a:pathLst>
          </a:custGeom>
          <a:solidFill>
            <a:srgbClr val="F8971D"/>
          </a:solidFill>
        </p:spPr>
        <p:txBody>
          <a:bodyPr wrap="square" lIns="0" tIns="0" rIns="0" bIns="0" rtlCol="0">
            <a:noAutofit/>
          </a:bodyPr>
          <a:lstStyle/>
          <a:p>
            <a:endParaRPr/>
          </a:p>
        </p:txBody>
      </p:sp>
      <p:sp>
        <p:nvSpPr>
          <p:cNvPr id="4" name="object 4"/>
          <p:cNvSpPr/>
          <p:nvPr/>
        </p:nvSpPr>
        <p:spPr>
          <a:xfrm>
            <a:off x="0" y="5563830"/>
            <a:ext cx="10160000" cy="2056169"/>
          </a:xfrm>
          <a:custGeom>
            <a:avLst/>
            <a:gdLst/>
            <a:ahLst/>
            <a:cxnLst/>
            <a:rect l="l" t="t" r="r" b="b"/>
            <a:pathLst>
              <a:path w="10160000" h="2056169">
                <a:moveTo>
                  <a:pt x="3475591" y="0"/>
                </a:moveTo>
                <a:lnTo>
                  <a:pt x="3082532" y="13306"/>
                </a:lnTo>
                <a:lnTo>
                  <a:pt x="2692541" y="40077"/>
                </a:lnTo>
                <a:lnTo>
                  <a:pt x="2307152" y="78883"/>
                </a:lnTo>
                <a:lnTo>
                  <a:pt x="1927901" y="128294"/>
                </a:lnTo>
                <a:lnTo>
                  <a:pt x="1556320" y="186878"/>
                </a:lnTo>
                <a:lnTo>
                  <a:pt x="1193945" y="253205"/>
                </a:lnTo>
                <a:lnTo>
                  <a:pt x="842309" y="325846"/>
                </a:lnTo>
                <a:lnTo>
                  <a:pt x="502946" y="403369"/>
                </a:lnTo>
                <a:lnTo>
                  <a:pt x="177392" y="484344"/>
                </a:lnTo>
                <a:lnTo>
                  <a:pt x="0" y="531805"/>
                </a:lnTo>
                <a:lnTo>
                  <a:pt x="0" y="2056169"/>
                </a:lnTo>
                <a:lnTo>
                  <a:pt x="10160000" y="2056169"/>
                </a:lnTo>
                <a:lnTo>
                  <a:pt x="10160000" y="441408"/>
                </a:lnTo>
                <a:lnTo>
                  <a:pt x="9376600" y="441408"/>
                </a:lnTo>
                <a:lnTo>
                  <a:pt x="9154829" y="436988"/>
                </a:lnTo>
                <a:lnTo>
                  <a:pt x="8928799" y="427166"/>
                </a:lnTo>
                <a:lnTo>
                  <a:pt x="8697930" y="412529"/>
                </a:lnTo>
                <a:lnTo>
                  <a:pt x="8461637" y="393663"/>
                </a:lnTo>
                <a:lnTo>
                  <a:pt x="7970451" y="345584"/>
                </a:lnTo>
                <a:lnTo>
                  <a:pt x="6306131" y="160783"/>
                </a:lnTo>
                <a:lnTo>
                  <a:pt x="5672228" y="101287"/>
                </a:lnTo>
                <a:lnTo>
                  <a:pt x="5337818" y="74571"/>
                </a:lnTo>
                <a:lnTo>
                  <a:pt x="4990991" y="50657"/>
                </a:lnTo>
                <a:lnTo>
                  <a:pt x="4631165" y="30131"/>
                </a:lnTo>
                <a:lnTo>
                  <a:pt x="4257758" y="13580"/>
                </a:lnTo>
                <a:lnTo>
                  <a:pt x="3870185" y="1589"/>
                </a:lnTo>
                <a:lnTo>
                  <a:pt x="3475591" y="0"/>
                </a:lnTo>
                <a:close/>
              </a:path>
              <a:path w="10160000" h="2056169">
                <a:moveTo>
                  <a:pt x="10160000" y="420440"/>
                </a:moveTo>
                <a:lnTo>
                  <a:pt x="10015505" y="426806"/>
                </a:lnTo>
                <a:lnTo>
                  <a:pt x="9594697" y="439840"/>
                </a:lnTo>
                <a:lnTo>
                  <a:pt x="9376600" y="441408"/>
                </a:lnTo>
                <a:lnTo>
                  <a:pt x="10160000" y="441408"/>
                </a:lnTo>
                <a:lnTo>
                  <a:pt x="10160000" y="420440"/>
                </a:lnTo>
                <a:close/>
              </a:path>
            </a:pathLst>
          </a:custGeom>
          <a:solidFill>
            <a:srgbClr val="F8971D"/>
          </a:solidFill>
        </p:spPr>
        <p:txBody>
          <a:bodyPr wrap="square" lIns="0" tIns="0" rIns="0" bIns="0" rtlCol="0">
            <a:noAutofit/>
          </a:bodyPr>
          <a:lstStyle/>
          <a:p>
            <a:endParaRPr/>
          </a:p>
        </p:txBody>
      </p:sp>
      <p:sp>
        <p:nvSpPr>
          <p:cNvPr id="10" name="object 10"/>
          <p:cNvSpPr txBox="1"/>
          <p:nvPr/>
        </p:nvSpPr>
        <p:spPr>
          <a:xfrm>
            <a:off x="906066" y="6318072"/>
            <a:ext cx="7870190" cy="627380"/>
          </a:xfrm>
          <a:prstGeom prst="rect">
            <a:avLst/>
          </a:prstGeom>
        </p:spPr>
        <p:txBody>
          <a:bodyPr vert="horz" wrap="square" lIns="0" tIns="0" rIns="0" bIns="0" rtlCol="0">
            <a:noAutofit/>
          </a:bodyPr>
          <a:lstStyle/>
          <a:p>
            <a:pPr marL="12700">
              <a:lnSpc>
                <a:spcPct val="100000"/>
              </a:lnSpc>
            </a:pPr>
            <a:r>
              <a:rPr sz="4000" b="1" dirty="0" smtClean="0">
                <a:solidFill>
                  <a:srgbClr val="FFFFFF"/>
                </a:solidFill>
                <a:latin typeface="Gill Sans SemiBold"/>
                <a:cs typeface="Gill Sans SemiBold"/>
              </a:rPr>
              <a:t>Forma</a:t>
            </a:r>
            <a:r>
              <a:rPr lang="x-none" sz="4000" b="1" dirty="0" smtClean="0">
                <a:solidFill>
                  <a:srgbClr val="FFFFFF"/>
                </a:solidFill>
                <a:latin typeface="Gill Sans SemiBold"/>
                <a:cs typeface="Gill Sans SemiBold"/>
              </a:rPr>
              <a:t>ci</a:t>
            </a:r>
            <a:r>
              <a:rPr lang="x-none" sz="4000" b="1" dirty="0" smtClean="0">
                <a:solidFill>
                  <a:srgbClr val="FFFFFF"/>
                </a:solidFill>
                <a:latin typeface="Gill Sans SemiBold"/>
                <a:cs typeface="Gill Sans SemiBold"/>
              </a:rPr>
              <a:t>ón</a:t>
            </a:r>
            <a:r>
              <a:rPr sz="4000" b="1" dirty="0" smtClean="0">
                <a:solidFill>
                  <a:srgbClr val="FFFFFF"/>
                </a:solidFill>
                <a:latin typeface="Gill Sans SemiBold"/>
                <a:cs typeface="Gill Sans SemiBold"/>
              </a:rPr>
              <a:t> </a:t>
            </a:r>
            <a:r>
              <a:rPr sz="4000" b="1" dirty="0" smtClean="0">
                <a:solidFill>
                  <a:srgbClr val="FFFFFF"/>
                </a:solidFill>
                <a:latin typeface="Gill Sans SemiBold"/>
                <a:cs typeface="Gill Sans SemiBold"/>
              </a:rPr>
              <a:t>Dialógica</a:t>
            </a:r>
            <a:r>
              <a:rPr sz="4000" b="1" spc="5" dirty="0" smtClean="0">
                <a:solidFill>
                  <a:srgbClr val="FFFFFF"/>
                </a:solidFill>
                <a:latin typeface="Gill Sans SemiBold"/>
                <a:cs typeface="Gill Sans SemiBold"/>
              </a:rPr>
              <a:t> </a:t>
            </a:r>
            <a:r>
              <a:rPr sz="4000" spc="0" dirty="0" smtClean="0">
                <a:solidFill>
                  <a:srgbClr val="FFFFFF"/>
                </a:solidFill>
                <a:latin typeface="Gill Sans Light"/>
                <a:cs typeface="Gill Sans Light"/>
              </a:rPr>
              <a:t>d</a:t>
            </a:r>
            <a:r>
              <a:rPr lang="x-none" sz="4000" spc="0" dirty="0" smtClean="0">
                <a:solidFill>
                  <a:srgbClr val="FFFFFF"/>
                </a:solidFill>
                <a:latin typeface="Gill Sans Light"/>
                <a:cs typeface="Gill Sans Light"/>
              </a:rPr>
              <a:t>el</a:t>
            </a:r>
            <a:r>
              <a:rPr sz="4000" spc="5" dirty="0" smtClean="0">
                <a:solidFill>
                  <a:srgbClr val="FFFFFF"/>
                </a:solidFill>
                <a:latin typeface="Gill Sans Light"/>
                <a:cs typeface="Gill Sans Light"/>
              </a:rPr>
              <a:t> </a:t>
            </a:r>
            <a:r>
              <a:rPr sz="4000" spc="0" dirty="0" smtClean="0">
                <a:solidFill>
                  <a:srgbClr val="FFFFFF"/>
                </a:solidFill>
                <a:latin typeface="Gill Sans Light"/>
                <a:cs typeface="Gill Sans Light"/>
              </a:rPr>
              <a:t>Pro</a:t>
            </a:r>
            <a:r>
              <a:rPr sz="4000" spc="-65" dirty="0" smtClean="0">
                <a:solidFill>
                  <a:srgbClr val="FFFFFF"/>
                </a:solidFill>
                <a:latin typeface="Gill Sans Light"/>
                <a:cs typeface="Gill Sans Light"/>
              </a:rPr>
              <a:t>f</a:t>
            </a:r>
            <a:r>
              <a:rPr sz="4000" spc="0" dirty="0" smtClean="0">
                <a:solidFill>
                  <a:srgbClr val="FFFFFF"/>
                </a:solidFill>
                <a:latin typeface="Gill Sans Light"/>
                <a:cs typeface="Gill Sans Light"/>
              </a:rPr>
              <a:t>eso</a:t>
            </a:r>
            <a:r>
              <a:rPr sz="4000" spc="95" dirty="0" smtClean="0">
                <a:solidFill>
                  <a:srgbClr val="FFFFFF"/>
                </a:solidFill>
                <a:latin typeface="Gill Sans Light"/>
                <a:cs typeface="Gill Sans Light"/>
              </a:rPr>
              <a:t>r</a:t>
            </a:r>
            <a:r>
              <a:rPr sz="4000" spc="0" dirty="0" smtClean="0">
                <a:solidFill>
                  <a:srgbClr val="FFFFFF"/>
                </a:solidFill>
                <a:latin typeface="Gill Sans Light"/>
                <a:cs typeface="Gill Sans Light"/>
              </a:rPr>
              <a:t>ado</a:t>
            </a:r>
            <a:endParaRPr sz="4000" dirty="0">
              <a:latin typeface="Gill Sans Light"/>
              <a:cs typeface="Gill Sans Light"/>
            </a:endParaRPr>
          </a:p>
        </p:txBody>
      </p:sp>
      <p:pic>
        <p:nvPicPr>
          <p:cNvPr id="11" name="Picture 20" descr="Logotipo Comunidade de Aprendiz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49203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4000" b="1" u="sng" spc="-25" dirty="0" smtClean="0">
                <a:solidFill>
                  <a:srgbClr val="F8971D"/>
                </a:solidFill>
                <a:latin typeface="Verdana"/>
                <a:cs typeface="Verdana"/>
              </a:rPr>
              <a:t>Defini</a:t>
            </a:r>
            <a:r>
              <a:rPr lang="x-none" sz="4000" b="1" u="sng" spc="-25" dirty="0" smtClean="0">
                <a:solidFill>
                  <a:srgbClr val="F8971D"/>
                </a:solidFill>
                <a:latin typeface="Verdana"/>
                <a:cs typeface="Verdana"/>
              </a:rPr>
              <a:t>ci</a:t>
            </a:r>
            <a:r>
              <a:rPr lang="x-none" sz="4000" b="1" u="sng" spc="-25" dirty="0" smtClean="0">
                <a:solidFill>
                  <a:srgbClr val="F8971D"/>
                </a:solidFill>
                <a:latin typeface="Verdana"/>
                <a:cs typeface="Verdana"/>
              </a:rPr>
              <a:t>ón</a:t>
            </a:r>
            <a:r>
              <a:rPr sz="3800" b="1" u="sng" spc="1995" dirty="0" smtClean="0">
                <a:solidFill>
                  <a:srgbClr val="F8971D"/>
                </a:solidFill>
                <a:latin typeface="Verdana"/>
                <a:cs typeface="Verdana"/>
              </a:rPr>
              <a:t>	</a:t>
            </a:r>
            <a:endParaRPr sz="3800" dirty="0">
              <a:latin typeface="Verdana"/>
              <a:cs typeface="Verdana"/>
            </a:endParaRPr>
          </a:p>
        </p:txBody>
      </p:sp>
      <p:sp>
        <p:nvSpPr>
          <p:cNvPr id="3" name="object 3"/>
          <p:cNvSpPr txBox="1">
            <a:spLocks noGrp="1"/>
          </p:cNvSpPr>
          <p:nvPr>
            <p:ph sz="half" idx="2"/>
          </p:nvPr>
        </p:nvSpPr>
        <p:spPr>
          <a:xfrm>
            <a:off x="660400" y="1295400"/>
            <a:ext cx="4419600" cy="5638800"/>
          </a:xfrm>
          <a:prstGeom prst="rect">
            <a:avLst/>
          </a:prstGeom>
        </p:spPr>
        <p:txBody>
          <a:bodyPr vert="horz" wrap="square" lIns="0" tIns="0" rIns="0" bIns="0" rtlCol="0">
            <a:noAutofit/>
          </a:bodyPr>
          <a:lstStyle/>
          <a:p>
            <a:r>
              <a:rPr lang="es-CO" sz="4000" b="1" dirty="0">
                <a:solidFill>
                  <a:srgbClr val="F79646"/>
                </a:solidFill>
                <a:latin typeface="Verdana"/>
                <a:cs typeface="Verdana"/>
              </a:rPr>
              <a:t>¿Qué es?</a:t>
            </a:r>
            <a:endParaRPr lang="pt-BR" sz="4000" dirty="0">
              <a:solidFill>
                <a:srgbClr val="F79646"/>
              </a:solidFill>
              <a:latin typeface="Verdana"/>
              <a:cs typeface="Verdana"/>
            </a:endParaRPr>
          </a:p>
          <a:p>
            <a:pPr>
              <a:lnSpc>
                <a:spcPct val="120000"/>
              </a:lnSpc>
              <a:spcBef>
                <a:spcPts val="48"/>
              </a:spcBef>
            </a:pPr>
            <a:endParaRPr sz="900" dirty="0"/>
          </a:p>
          <a:p>
            <a:pPr lvl="0" algn="just">
              <a:lnSpc>
                <a:spcPct val="120000"/>
              </a:lnSpc>
            </a:pPr>
            <a:r>
              <a:rPr lang="es-CO" sz="2000" dirty="0" smtClean="0">
                <a:solidFill>
                  <a:srgbClr val="F79646"/>
                </a:solidFill>
                <a:latin typeface="Verdana"/>
                <a:cs typeface="Verdana"/>
              </a:rPr>
              <a:t>1. </a:t>
            </a:r>
            <a:r>
              <a:rPr lang="es-CO" sz="2000" dirty="0" smtClean="0">
                <a:latin typeface="Verdana"/>
                <a:cs typeface="Verdana"/>
              </a:rPr>
              <a:t>Aproximar </a:t>
            </a:r>
            <a:r>
              <a:rPr lang="es-CO" sz="2000" dirty="0">
                <a:latin typeface="Verdana"/>
                <a:cs typeface="Verdana"/>
              </a:rPr>
              <a:t>profesores del saber científico en el área de la educación, garantizando el acceso a las fuentes originales</a:t>
            </a:r>
            <a:r>
              <a:rPr lang="es-CO" sz="2000" dirty="0" smtClean="0">
                <a:latin typeface="Verdana"/>
                <a:cs typeface="Verdana"/>
              </a:rPr>
              <a:t>.</a:t>
            </a:r>
          </a:p>
          <a:p>
            <a:pPr marL="457200" lvl="0" indent="-457200" algn="just">
              <a:lnSpc>
                <a:spcPct val="120000"/>
              </a:lnSpc>
              <a:buAutoNum type="arabicPeriod"/>
            </a:pPr>
            <a:endParaRPr lang="es-CO" sz="2000" dirty="0" smtClean="0">
              <a:latin typeface="Verdana"/>
              <a:cs typeface="Verdana"/>
            </a:endParaRPr>
          </a:p>
          <a:p>
            <a:pPr lvl="0" algn="just">
              <a:lnSpc>
                <a:spcPct val="120000"/>
              </a:lnSpc>
            </a:pPr>
            <a:r>
              <a:rPr lang="es-CO" sz="2000" dirty="0" smtClean="0">
                <a:solidFill>
                  <a:srgbClr val="F79646"/>
                </a:solidFill>
                <a:latin typeface="Verdana"/>
                <a:cs typeface="Verdana"/>
              </a:rPr>
              <a:t>2. </a:t>
            </a:r>
            <a:r>
              <a:rPr lang="es-CO" sz="2000" dirty="0" smtClean="0">
                <a:latin typeface="Verdana"/>
                <a:cs typeface="Verdana"/>
              </a:rPr>
              <a:t>Incentivar </a:t>
            </a:r>
            <a:r>
              <a:rPr lang="es-CO" sz="2000" dirty="0">
                <a:latin typeface="Verdana"/>
                <a:cs typeface="Verdana"/>
              </a:rPr>
              <a:t>el diálogo igualitario entre los profesores, de manera que ellos puedan emitir sus opiniones con argumentos pautados en bases científicas relevantes para el área. El conocimiento se construye en la interacción entre los profesores</a:t>
            </a:r>
            <a:r>
              <a:rPr lang="es-CO" sz="2000" dirty="0" smtClean="0">
                <a:latin typeface="Verdana"/>
                <a:cs typeface="Verdana"/>
              </a:rPr>
              <a:t>.</a:t>
            </a:r>
            <a:endParaRPr lang="pt-BR" sz="2000" dirty="0">
              <a:latin typeface="Verdana"/>
              <a:cs typeface="Verdana"/>
            </a:endParaRPr>
          </a:p>
        </p:txBody>
      </p:sp>
      <p:sp>
        <p:nvSpPr>
          <p:cNvPr id="4" name="object 4"/>
          <p:cNvSpPr txBox="1"/>
          <p:nvPr/>
        </p:nvSpPr>
        <p:spPr>
          <a:xfrm>
            <a:off x="5461000" y="1219200"/>
            <a:ext cx="4102100" cy="5334000"/>
          </a:xfrm>
          <a:prstGeom prst="rect">
            <a:avLst/>
          </a:prstGeom>
        </p:spPr>
        <p:txBody>
          <a:bodyPr vert="horz" wrap="square" lIns="0" tIns="0" rIns="0" bIns="0" rtlCol="0">
            <a:noAutofit/>
          </a:bodyPr>
          <a:lstStyle/>
          <a:p>
            <a:pPr>
              <a:lnSpc>
                <a:spcPct val="120000"/>
              </a:lnSpc>
            </a:pPr>
            <a:r>
              <a:rPr lang="es-CO" sz="4000" b="1" dirty="0">
                <a:solidFill>
                  <a:srgbClr val="F79646"/>
                </a:solidFill>
                <a:latin typeface="Verdana"/>
                <a:cs typeface="Verdana"/>
              </a:rPr>
              <a:t>¿Qué no es?</a:t>
            </a:r>
            <a:endParaRPr lang="pt-BR" sz="4000" dirty="0">
              <a:solidFill>
                <a:srgbClr val="F79646"/>
              </a:solidFill>
              <a:latin typeface="Verdana"/>
              <a:cs typeface="Verdana"/>
            </a:endParaRPr>
          </a:p>
          <a:p>
            <a:pPr>
              <a:lnSpc>
                <a:spcPct val="120000"/>
              </a:lnSpc>
              <a:spcBef>
                <a:spcPts val="48"/>
              </a:spcBef>
            </a:pPr>
            <a:endParaRPr sz="900" dirty="0">
              <a:latin typeface="Verdana"/>
              <a:cs typeface="Verdana"/>
            </a:endParaRPr>
          </a:p>
          <a:p>
            <a:pPr lvl="0">
              <a:lnSpc>
                <a:spcPct val="120000"/>
              </a:lnSpc>
            </a:pPr>
            <a:r>
              <a:rPr lang="es-CO" sz="2000" dirty="0" smtClean="0">
                <a:solidFill>
                  <a:srgbClr val="F79646"/>
                </a:solidFill>
                <a:latin typeface="Verdana"/>
                <a:cs typeface="Verdana"/>
              </a:rPr>
              <a:t>1. </a:t>
            </a:r>
            <a:r>
              <a:rPr lang="es-CO" sz="2000" dirty="0" smtClean="0">
                <a:latin typeface="Verdana"/>
                <a:cs typeface="Verdana"/>
              </a:rPr>
              <a:t>Ofrecer </a:t>
            </a:r>
            <a:r>
              <a:rPr lang="es-CO" sz="2000" dirty="0">
                <a:latin typeface="Verdana"/>
                <a:cs typeface="Verdana"/>
              </a:rPr>
              <a:t>a los profesores materiales, como artículos, que traigan interpretaciones facilitadas de textos científicos en el área de la educación.</a:t>
            </a:r>
            <a:endParaRPr lang="pt-BR" sz="2000" dirty="0">
              <a:latin typeface="Verdana"/>
              <a:cs typeface="Verdana"/>
            </a:endParaRPr>
          </a:p>
          <a:p>
            <a:pPr>
              <a:lnSpc>
                <a:spcPct val="120000"/>
              </a:lnSpc>
              <a:spcBef>
                <a:spcPts val="49"/>
              </a:spcBef>
            </a:pPr>
            <a:endParaRPr sz="750" dirty="0">
              <a:latin typeface="Verdana"/>
              <a:cs typeface="Verdana"/>
            </a:endParaRPr>
          </a:p>
          <a:p>
            <a:pPr>
              <a:lnSpc>
                <a:spcPct val="120000"/>
              </a:lnSpc>
            </a:pPr>
            <a:endParaRPr sz="1000" dirty="0">
              <a:latin typeface="Verdana"/>
              <a:cs typeface="Verdana"/>
            </a:endParaRPr>
          </a:p>
          <a:p>
            <a:pPr lvl="0">
              <a:lnSpc>
                <a:spcPct val="120000"/>
              </a:lnSpc>
            </a:pPr>
            <a:r>
              <a:rPr lang="es-CO" sz="2000" dirty="0" smtClean="0">
                <a:solidFill>
                  <a:srgbClr val="F79646"/>
                </a:solidFill>
                <a:latin typeface="Verdana"/>
                <a:cs typeface="Verdana"/>
              </a:rPr>
              <a:t>2. </a:t>
            </a:r>
            <a:r>
              <a:rPr lang="es-CO" sz="2000" dirty="0" smtClean="0">
                <a:latin typeface="Verdana"/>
                <a:cs typeface="Verdana"/>
              </a:rPr>
              <a:t>Organizar </a:t>
            </a:r>
            <a:r>
              <a:rPr lang="es-CO" sz="2000" dirty="0">
                <a:latin typeface="Verdana"/>
                <a:cs typeface="Verdana"/>
              </a:rPr>
              <a:t>cursos conducidos por expertos que enseñan a los profesores lo que ellos deben saber sobre determinado asunto.</a:t>
            </a:r>
            <a:endParaRPr lang="pt-BR" sz="2000" dirty="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spc="-25" dirty="0" smtClean="0">
                <a:solidFill>
                  <a:srgbClr val="F8971D"/>
                </a:solidFill>
                <a:latin typeface="Verdana"/>
                <a:cs typeface="Verdana"/>
              </a:rPr>
              <a:t>Defini</a:t>
            </a:r>
            <a:r>
              <a:rPr lang="x-none" sz="3800" b="1" u="sng" spc="-25" dirty="0" smtClean="0">
                <a:solidFill>
                  <a:srgbClr val="F8971D"/>
                </a:solidFill>
                <a:latin typeface="Verdana"/>
                <a:cs typeface="Verdana"/>
              </a:rPr>
              <a:t>ci</a:t>
            </a:r>
            <a:r>
              <a:rPr lang="x-none" sz="3800" b="1" u="sng" spc="-25" dirty="0" smtClean="0">
                <a:solidFill>
                  <a:srgbClr val="F8971D"/>
                </a:solidFill>
                <a:latin typeface="Verdana"/>
                <a:cs typeface="Verdana"/>
              </a:rPr>
              <a:t>ón</a:t>
            </a:r>
            <a:r>
              <a:rPr sz="3800" b="1" u="sng" spc="1995" dirty="0" smtClean="0">
                <a:solidFill>
                  <a:srgbClr val="F8971D"/>
                </a:solidFill>
                <a:latin typeface="Verdana"/>
                <a:cs typeface="Verdana"/>
              </a:rPr>
              <a:t> </a:t>
            </a:r>
            <a:r>
              <a:rPr sz="3800" b="1" u="sng" spc="1995" dirty="0" smtClean="0">
                <a:solidFill>
                  <a:srgbClr val="F8971D"/>
                </a:solidFill>
                <a:latin typeface="Verdana"/>
                <a:cs typeface="Verdana"/>
              </a:rPr>
              <a:t>	</a:t>
            </a:r>
            <a:endParaRPr sz="3800" dirty="0">
              <a:latin typeface="Verdana"/>
              <a:cs typeface="Verdana"/>
            </a:endParaRPr>
          </a:p>
        </p:txBody>
      </p:sp>
      <p:sp>
        <p:nvSpPr>
          <p:cNvPr id="3" name="object 3"/>
          <p:cNvSpPr txBox="1"/>
          <p:nvPr/>
        </p:nvSpPr>
        <p:spPr>
          <a:xfrm>
            <a:off x="584200" y="1143000"/>
            <a:ext cx="4572000" cy="5638800"/>
          </a:xfrm>
          <a:prstGeom prst="rect">
            <a:avLst/>
          </a:prstGeom>
        </p:spPr>
        <p:txBody>
          <a:bodyPr vert="horz" wrap="square" lIns="0" tIns="0" rIns="0" bIns="0" rtlCol="0">
            <a:noAutofit/>
          </a:bodyPr>
          <a:lstStyle/>
          <a:p>
            <a:r>
              <a:rPr lang="es-CO" sz="3600" b="1" dirty="0">
                <a:solidFill>
                  <a:srgbClr val="F79646"/>
                </a:solidFill>
                <a:latin typeface="Verdana"/>
                <a:cs typeface="Verdana"/>
              </a:rPr>
              <a:t>¿Qué es?</a:t>
            </a:r>
            <a:endParaRPr lang="pt-BR" sz="3600" dirty="0">
              <a:solidFill>
                <a:srgbClr val="F79646"/>
              </a:solidFill>
              <a:latin typeface="Verdana"/>
              <a:cs typeface="Verdana"/>
            </a:endParaRPr>
          </a:p>
          <a:p>
            <a:pPr>
              <a:lnSpc>
                <a:spcPts val="900"/>
              </a:lnSpc>
              <a:spcBef>
                <a:spcPts val="48"/>
              </a:spcBef>
            </a:pPr>
            <a:endParaRPr sz="900" dirty="0"/>
          </a:p>
          <a:p>
            <a:pPr lvl="0" algn="just">
              <a:lnSpc>
                <a:spcPct val="120000"/>
              </a:lnSpc>
            </a:pPr>
            <a:r>
              <a:rPr lang="es-CO" sz="2000" dirty="0">
                <a:solidFill>
                  <a:srgbClr val="F79646"/>
                </a:solidFill>
                <a:latin typeface="Verdana"/>
                <a:cs typeface="Verdana"/>
              </a:rPr>
              <a:t>3</a:t>
            </a:r>
            <a:r>
              <a:rPr lang="es-CO" sz="2000" dirty="0" smtClean="0">
                <a:solidFill>
                  <a:srgbClr val="F79646"/>
                </a:solidFill>
                <a:latin typeface="Verdana"/>
                <a:cs typeface="Verdana"/>
              </a:rPr>
              <a:t>. </a:t>
            </a:r>
            <a:r>
              <a:rPr lang="es-CO" sz="2000" dirty="0" smtClean="0">
                <a:latin typeface="Verdana"/>
                <a:cs typeface="Verdana"/>
              </a:rPr>
              <a:t>Planificar </a:t>
            </a:r>
            <a:r>
              <a:rPr lang="es-CO" sz="2000" dirty="0">
                <a:latin typeface="Verdana"/>
                <a:cs typeface="Verdana"/>
              </a:rPr>
              <a:t>los encuentros de formación de acuerdo a las necesidades y posibilidades de cada escuela. Lo importante es garantizar que los profesores conozcan los fundamentos de las Actuaciones Educativas de Éxito y cómo cada una funciona</a:t>
            </a:r>
            <a:r>
              <a:rPr lang="es-CO" sz="2000" dirty="0" smtClean="0">
                <a:latin typeface="Verdana"/>
                <a:cs typeface="Verdana"/>
              </a:rPr>
              <a:t>.</a:t>
            </a:r>
          </a:p>
          <a:p>
            <a:pPr lvl="0" algn="just">
              <a:lnSpc>
                <a:spcPct val="120000"/>
              </a:lnSpc>
            </a:pPr>
            <a:endParaRPr lang="pt-BR" sz="2000" dirty="0">
              <a:latin typeface="Verdana"/>
              <a:cs typeface="Verdana"/>
            </a:endParaRPr>
          </a:p>
          <a:p>
            <a:pPr lvl="0" algn="just">
              <a:lnSpc>
                <a:spcPct val="120000"/>
              </a:lnSpc>
            </a:pPr>
            <a:r>
              <a:rPr lang="es-CO" sz="2000" dirty="0" smtClean="0">
                <a:solidFill>
                  <a:srgbClr val="F79646"/>
                </a:solidFill>
                <a:latin typeface="Verdana"/>
                <a:cs typeface="Verdana"/>
              </a:rPr>
              <a:t>4. </a:t>
            </a:r>
            <a:r>
              <a:rPr lang="es-CO" sz="2000" dirty="0" smtClean="0">
                <a:latin typeface="Verdana"/>
                <a:cs typeface="Verdana"/>
              </a:rPr>
              <a:t>Comprender </a:t>
            </a:r>
            <a:r>
              <a:rPr lang="es-CO" sz="2000" dirty="0">
                <a:latin typeface="Verdana"/>
                <a:cs typeface="Verdana"/>
              </a:rPr>
              <a:t>que la formación es un proceso continuo, que debe ser conducido por el propio equipo de la escuela, visando crear una cultura de autoformación. </a:t>
            </a:r>
            <a:endParaRPr lang="pt-BR" sz="2000" dirty="0">
              <a:latin typeface="Verdana"/>
              <a:cs typeface="Verdana"/>
            </a:endParaRPr>
          </a:p>
        </p:txBody>
      </p:sp>
      <p:sp>
        <p:nvSpPr>
          <p:cNvPr id="4" name="object 4"/>
          <p:cNvSpPr txBox="1">
            <a:spLocks noGrp="1"/>
          </p:cNvSpPr>
          <p:nvPr>
            <p:ph sz="half" idx="3"/>
          </p:nvPr>
        </p:nvSpPr>
        <p:spPr>
          <a:xfrm>
            <a:off x="5524500" y="990600"/>
            <a:ext cx="4356100" cy="6096000"/>
          </a:xfrm>
          <a:prstGeom prst="rect">
            <a:avLst/>
          </a:prstGeom>
        </p:spPr>
        <p:txBody>
          <a:bodyPr vert="horz" wrap="square" lIns="0" tIns="0" rIns="0" bIns="0" rtlCol="0">
            <a:noAutofit/>
          </a:bodyPr>
          <a:lstStyle/>
          <a:p>
            <a:pPr>
              <a:lnSpc>
                <a:spcPct val="120000"/>
              </a:lnSpc>
            </a:pPr>
            <a:r>
              <a:rPr lang="es-CO" sz="3600" b="1" dirty="0" smtClean="0">
                <a:solidFill>
                  <a:srgbClr val="F79646"/>
                </a:solidFill>
                <a:latin typeface="Verdana"/>
                <a:cs typeface="Verdana"/>
              </a:rPr>
              <a:t>¿Qué no es?</a:t>
            </a:r>
            <a:endParaRPr lang="pt-BR" sz="3600" dirty="0" smtClean="0">
              <a:solidFill>
                <a:srgbClr val="F79646"/>
              </a:solidFill>
              <a:latin typeface="Verdana"/>
              <a:cs typeface="Verdana"/>
            </a:endParaRPr>
          </a:p>
          <a:p>
            <a:pPr lvl="0" algn="just">
              <a:lnSpc>
                <a:spcPct val="120000"/>
              </a:lnSpc>
            </a:pPr>
            <a:r>
              <a:rPr lang="es-CO" sz="2000" dirty="0" smtClean="0">
                <a:solidFill>
                  <a:srgbClr val="F79646"/>
                </a:solidFill>
                <a:latin typeface="Verdana"/>
                <a:cs typeface="Verdana"/>
              </a:rPr>
              <a:t>3. </a:t>
            </a:r>
            <a:r>
              <a:rPr lang="es-CO" sz="2000" dirty="0" smtClean="0">
                <a:latin typeface="Verdana"/>
                <a:cs typeface="Verdana"/>
              </a:rPr>
              <a:t>Planificar </a:t>
            </a:r>
            <a:r>
              <a:rPr lang="es-CO" sz="2000" dirty="0">
                <a:latin typeface="Verdana"/>
                <a:cs typeface="Verdana"/>
              </a:rPr>
              <a:t>modelos cerrados de encuentros de formación a ser reproducidos en diferentes sitios</a:t>
            </a:r>
            <a:r>
              <a:rPr lang="es-CO" sz="2000" dirty="0" smtClean="0">
                <a:latin typeface="Verdana"/>
                <a:cs typeface="Verdana"/>
              </a:rPr>
              <a:t>.</a:t>
            </a:r>
            <a:endParaRPr lang="pt-BR" sz="2000" dirty="0">
              <a:latin typeface="Verdana"/>
              <a:cs typeface="Verdana"/>
            </a:endParaRPr>
          </a:p>
          <a:p>
            <a:pPr lvl="0" algn="just">
              <a:lnSpc>
                <a:spcPct val="120000"/>
              </a:lnSpc>
            </a:pPr>
            <a:endParaRPr lang="es-CO" sz="2000" dirty="0" smtClean="0">
              <a:solidFill>
                <a:srgbClr val="F79646"/>
              </a:solidFill>
              <a:latin typeface="Verdana"/>
              <a:cs typeface="Verdana"/>
            </a:endParaRPr>
          </a:p>
          <a:p>
            <a:pPr lvl="0" algn="just">
              <a:lnSpc>
                <a:spcPct val="120000"/>
              </a:lnSpc>
            </a:pPr>
            <a:r>
              <a:rPr lang="es-CO" sz="2000" dirty="0" smtClean="0">
                <a:solidFill>
                  <a:srgbClr val="F79646"/>
                </a:solidFill>
                <a:latin typeface="Verdana"/>
                <a:cs typeface="Verdana"/>
              </a:rPr>
              <a:t>4.  </a:t>
            </a:r>
            <a:r>
              <a:rPr lang="es-CO" sz="2000" dirty="0" smtClean="0">
                <a:latin typeface="Verdana"/>
                <a:cs typeface="Verdana"/>
              </a:rPr>
              <a:t>Considerar </a:t>
            </a:r>
            <a:r>
              <a:rPr lang="es-CO" sz="2000" dirty="0">
                <a:latin typeface="Verdana"/>
                <a:cs typeface="Verdana"/>
              </a:rPr>
              <a:t>que la formación de profesores sólo es posible con la presencia de un experto y, por lo tanto, ofrecer solamente algunos encuentros durante el año.</a:t>
            </a:r>
            <a:endParaRPr lang="pt-BR" sz="2000" dirty="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spc="-25" dirty="0" smtClean="0">
                <a:solidFill>
                  <a:srgbClr val="F8971D"/>
                </a:solidFill>
                <a:latin typeface="Verdana"/>
                <a:cs typeface="Verdana"/>
              </a:rPr>
              <a:t>Defini</a:t>
            </a:r>
            <a:r>
              <a:rPr lang="x-none" sz="3800" b="1" u="sng" spc="-25" dirty="0" smtClean="0">
                <a:solidFill>
                  <a:srgbClr val="F8971D"/>
                </a:solidFill>
                <a:latin typeface="Verdana"/>
                <a:cs typeface="Verdana"/>
              </a:rPr>
              <a:t>ci</a:t>
            </a:r>
            <a:r>
              <a:rPr lang="x-none" sz="3800" b="1" u="sng" spc="-25" dirty="0" smtClean="0">
                <a:solidFill>
                  <a:srgbClr val="F8971D"/>
                </a:solidFill>
                <a:latin typeface="Verdana"/>
                <a:cs typeface="Verdana"/>
              </a:rPr>
              <a:t>ón</a:t>
            </a:r>
            <a:r>
              <a:rPr sz="3800" b="1" u="sng" spc="1995" dirty="0" smtClean="0">
                <a:solidFill>
                  <a:srgbClr val="F8971D"/>
                </a:solidFill>
                <a:latin typeface="Verdana"/>
                <a:cs typeface="Verdana"/>
              </a:rPr>
              <a:t>	</a:t>
            </a:r>
            <a:endParaRPr sz="3800" dirty="0">
              <a:latin typeface="Verdana"/>
              <a:cs typeface="Verdana"/>
            </a:endParaRPr>
          </a:p>
        </p:txBody>
      </p:sp>
      <p:sp>
        <p:nvSpPr>
          <p:cNvPr id="3" name="object 3"/>
          <p:cNvSpPr txBox="1"/>
          <p:nvPr/>
        </p:nvSpPr>
        <p:spPr>
          <a:xfrm>
            <a:off x="876300" y="1385018"/>
            <a:ext cx="3804920" cy="2927985"/>
          </a:xfrm>
          <a:prstGeom prst="rect">
            <a:avLst/>
          </a:prstGeom>
        </p:spPr>
        <p:txBody>
          <a:bodyPr vert="horz" wrap="square" lIns="0" tIns="0" rIns="0" bIns="0" rtlCol="0">
            <a:noAutofit/>
          </a:bodyPr>
          <a:lstStyle/>
          <a:p>
            <a:r>
              <a:rPr lang="es-CO" sz="4000" b="1" dirty="0">
                <a:solidFill>
                  <a:srgbClr val="F79646"/>
                </a:solidFill>
                <a:latin typeface="Verdana"/>
                <a:cs typeface="Verdana"/>
              </a:rPr>
              <a:t>¿Qué es?</a:t>
            </a:r>
            <a:endParaRPr lang="pt-BR" sz="4000" dirty="0">
              <a:solidFill>
                <a:srgbClr val="F79646"/>
              </a:solidFill>
              <a:latin typeface="Verdana"/>
              <a:cs typeface="Verdana"/>
            </a:endParaRPr>
          </a:p>
          <a:p>
            <a:pPr>
              <a:lnSpc>
                <a:spcPts val="900"/>
              </a:lnSpc>
              <a:spcBef>
                <a:spcPts val="48"/>
              </a:spcBef>
            </a:pPr>
            <a:endParaRPr sz="900" dirty="0"/>
          </a:p>
          <a:p>
            <a:pPr lvl="0" algn="just">
              <a:lnSpc>
                <a:spcPct val="130000"/>
              </a:lnSpc>
            </a:pPr>
            <a:r>
              <a:rPr sz="2000" b="1" dirty="0" smtClean="0">
                <a:solidFill>
                  <a:srgbClr val="F8971D"/>
                </a:solidFill>
                <a:latin typeface="Verdana"/>
                <a:cs typeface="Verdana"/>
              </a:rPr>
              <a:t>5. </a:t>
            </a:r>
            <a:r>
              <a:rPr lang="es-CO" sz="2000" dirty="0">
                <a:latin typeface="Verdana"/>
                <a:cs typeface="Verdana"/>
              </a:rPr>
              <a:t>Realizar encuentros para ampliar los conocimientos de los educadores interesados, por medio de la lectura y análisis conjunta de algún texto relevante en la historia de la educación.</a:t>
            </a:r>
            <a:endParaRPr lang="pt-BR" sz="2000" dirty="0">
              <a:latin typeface="Verdana"/>
              <a:cs typeface="Verdana"/>
            </a:endParaRPr>
          </a:p>
        </p:txBody>
      </p:sp>
      <p:sp>
        <p:nvSpPr>
          <p:cNvPr id="4" name="object 4"/>
          <p:cNvSpPr txBox="1"/>
          <p:nvPr/>
        </p:nvSpPr>
        <p:spPr>
          <a:xfrm>
            <a:off x="5524500" y="1385018"/>
            <a:ext cx="3693795" cy="3720382"/>
          </a:xfrm>
          <a:prstGeom prst="rect">
            <a:avLst/>
          </a:prstGeom>
        </p:spPr>
        <p:txBody>
          <a:bodyPr vert="horz" wrap="square" lIns="0" tIns="0" rIns="0" bIns="0" rtlCol="0">
            <a:noAutofit/>
          </a:bodyPr>
          <a:lstStyle/>
          <a:p>
            <a:pPr>
              <a:lnSpc>
                <a:spcPct val="120000"/>
              </a:lnSpc>
            </a:pPr>
            <a:r>
              <a:rPr lang="es-CO" sz="4000" b="1" dirty="0">
                <a:solidFill>
                  <a:srgbClr val="F79646"/>
                </a:solidFill>
                <a:latin typeface="Verdana"/>
                <a:cs typeface="Verdana"/>
              </a:rPr>
              <a:t>¿Qué no es?</a:t>
            </a:r>
            <a:endParaRPr lang="pt-BR" sz="4000" dirty="0">
              <a:solidFill>
                <a:srgbClr val="F79646"/>
              </a:solidFill>
              <a:latin typeface="Verdana"/>
              <a:cs typeface="Verdana"/>
            </a:endParaRPr>
          </a:p>
          <a:p>
            <a:pPr>
              <a:lnSpc>
                <a:spcPts val="900"/>
              </a:lnSpc>
              <a:spcBef>
                <a:spcPts val="48"/>
              </a:spcBef>
            </a:pPr>
            <a:endParaRPr sz="900" dirty="0"/>
          </a:p>
          <a:p>
            <a:pPr lvl="0" algn="just">
              <a:lnSpc>
                <a:spcPct val="130000"/>
              </a:lnSpc>
            </a:pPr>
            <a:r>
              <a:rPr sz="2000" b="1" dirty="0" smtClean="0">
                <a:solidFill>
                  <a:srgbClr val="F8971D"/>
                </a:solidFill>
                <a:latin typeface="Verdana"/>
                <a:cs typeface="Verdana"/>
              </a:rPr>
              <a:t>5. </a:t>
            </a:r>
            <a:r>
              <a:rPr lang="es-CO" sz="2000" dirty="0">
                <a:latin typeface="Verdana"/>
                <a:cs typeface="Verdana"/>
              </a:rPr>
              <a:t>Realizar encuentros sólo con participantes que conocer muy bien el libro seleccionado para estudio y análisis.</a:t>
            </a:r>
            <a:endParaRPr lang="pt-BR" sz="200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986230"/>
            <a:ext cx="10160000" cy="633769"/>
          </a:xfrm>
          <a:custGeom>
            <a:avLst/>
            <a:gdLst/>
            <a:ahLst/>
            <a:cxnLst/>
            <a:rect l="l" t="t" r="r" b="b"/>
            <a:pathLst>
              <a:path w="10160000" h="633769">
                <a:moveTo>
                  <a:pt x="2230991" y="0"/>
                </a:moveTo>
                <a:lnTo>
                  <a:pt x="1837932" y="13306"/>
                </a:lnTo>
                <a:lnTo>
                  <a:pt x="1447941" y="40077"/>
                </a:lnTo>
                <a:lnTo>
                  <a:pt x="1062552" y="78883"/>
                </a:lnTo>
                <a:lnTo>
                  <a:pt x="683301" y="128294"/>
                </a:lnTo>
                <a:lnTo>
                  <a:pt x="311720" y="186878"/>
                </a:lnTo>
                <a:lnTo>
                  <a:pt x="0" y="243934"/>
                </a:lnTo>
                <a:lnTo>
                  <a:pt x="0" y="633769"/>
                </a:lnTo>
                <a:lnTo>
                  <a:pt x="10160000" y="633769"/>
                </a:lnTo>
                <a:lnTo>
                  <a:pt x="10160000" y="441408"/>
                </a:lnTo>
                <a:lnTo>
                  <a:pt x="8132000" y="441408"/>
                </a:lnTo>
                <a:lnTo>
                  <a:pt x="7910229" y="436988"/>
                </a:lnTo>
                <a:lnTo>
                  <a:pt x="7684199" y="427166"/>
                </a:lnTo>
                <a:lnTo>
                  <a:pt x="7453330" y="412529"/>
                </a:lnTo>
                <a:lnTo>
                  <a:pt x="7217037" y="393663"/>
                </a:lnTo>
                <a:lnTo>
                  <a:pt x="6725851" y="345584"/>
                </a:lnTo>
                <a:lnTo>
                  <a:pt x="5061531" y="160783"/>
                </a:lnTo>
                <a:lnTo>
                  <a:pt x="4427628" y="101287"/>
                </a:lnTo>
                <a:lnTo>
                  <a:pt x="4093218" y="74571"/>
                </a:lnTo>
                <a:lnTo>
                  <a:pt x="3746391" y="50657"/>
                </a:lnTo>
                <a:lnTo>
                  <a:pt x="3386565" y="30131"/>
                </a:lnTo>
                <a:lnTo>
                  <a:pt x="3013158" y="13580"/>
                </a:lnTo>
                <a:lnTo>
                  <a:pt x="2625585" y="1589"/>
                </a:lnTo>
                <a:lnTo>
                  <a:pt x="2230991" y="0"/>
                </a:lnTo>
                <a:close/>
              </a:path>
              <a:path w="10160000" h="633769">
                <a:moveTo>
                  <a:pt x="10160000" y="331184"/>
                </a:moveTo>
                <a:lnTo>
                  <a:pt x="9855409" y="359156"/>
                </a:lnTo>
                <a:lnTo>
                  <a:pt x="9527652" y="384751"/>
                </a:lnTo>
                <a:lnTo>
                  <a:pt x="9164787" y="407872"/>
                </a:lnTo>
                <a:lnTo>
                  <a:pt x="8770905" y="426806"/>
                </a:lnTo>
                <a:lnTo>
                  <a:pt x="8350097" y="439840"/>
                </a:lnTo>
                <a:lnTo>
                  <a:pt x="8132000" y="441408"/>
                </a:lnTo>
                <a:lnTo>
                  <a:pt x="10160000" y="441408"/>
                </a:lnTo>
                <a:lnTo>
                  <a:pt x="10160000" y="331184"/>
                </a:lnTo>
                <a:close/>
              </a:path>
            </a:pathLst>
          </a:custGeom>
          <a:solidFill>
            <a:srgbClr val="F8971D"/>
          </a:solidFill>
        </p:spPr>
        <p:txBody>
          <a:bodyPr wrap="square" lIns="0" tIns="0" rIns="0" bIns="0" rtlCol="0">
            <a:noAutofit/>
          </a:bodyPr>
          <a:lstStyle/>
          <a:p>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lang="es-CO" sz="4000" b="1" u="sng" dirty="0">
                <a:solidFill>
                  <a:srgbClr val="F79646"/>
                </a:solidFill>
                <a:latin typeface="Verdana"/>
                <a:cs typeface="Verdana"/>
              </a:rPr>
              <a:t>Imprescindible</a:t>
            </a:r>
            <a:r>
              <a:rPr lang="pt-BR" sz="4000" dirty="0">
                <a:latin typeface="Verdana"/>
                <a:cs typeface="Verdana"/>
              </a:rPr>
              <a:t/>
            </a:r>
            <a:br>
              <a:rPr lang="pt-BR" sz="4000" dirty="0">
                <a:latin typeface="Verdana"/>
                <a:cs typeface="Verdana"/>
              </a:rPr>
            </a:br>
            <a:endParaRPr sz="3800" dirty="0">
              <a:latin typeface="Verdana"/>
              <a:cs typeface="Verdana"/>
            </a:endParaRPr>
          </a:p>
        </p:txBody>
      </p:sp>
      <p:sp>
        <p:nvSpPr>
          <p:cNvPr id="4" name="object 4"/>
          <p:cNvSpPr txBox="1"/>
          <p:nvPr/>
        </p:nvSpPr>
        <p:spPr>
          <a:xfrm>
            <a:off x="876300" y="1500359"/>
            <a:ext cx="8464550" cy="5022850"/>
          </a:xfrm>
          <a:prstGeom prst="rect">
            <a:avLst/>
          </a:prstGeom>
        </p:spPr>
        <p:txBody>
          <a:bodyPr vert="horz" wrap="square" lIns="0" tIns="0" rIns="0" bIns="0" rtlCol="0">
            <a:noAutofit/>
          </a:bodyPr>
          <a:lstStyle/>
          <a:p>
            <a:pPr marL="342900" lvl="0" indent="-342900">
              <a:lnSpc>
                <a:spcPct val="140000"/>
              </a:lnSpc>
              <a:buFont typeface="Arial"/>
              <a:buChar char="•"/>
            </a:pPr>
            <a:r>
              <a:rPr lang="es-CO" sz="2000" dirty="0">
                <a:latin typeface="Verdana"/>
                <a:cs typeface="Verdana"/>
              </a:rPr>
              <a:t>profundizar las bases científicas de las Comunidades de Aprendizaje (CA)</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Saber argumentar frente a las ocurrencias</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Distinguir teoría y “blablablá”</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Conocer las Actuaciones Educativas de Éxito (AEE) en la teoría y práctica</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Saber practicar el diálogo igualitario</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Consultar la información en la rede de las CA</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Reflexionar sobre su práctica a partir de las AEE</a:t>
            </a:r>
            <a:endParaRPr lang="pt-BR" sz="2000" dirty="0">
              <a:latin typeface="Verdana"/>
              <a:cs typeface="Verdana"/>
            </a:endParaRPr>
          </a:p>
          <a:p>
            <a:pPr marL="342900" lvl="0" indent="-342900">
              <a:lnSpc>
                <a:spcPct val="140000"/>
              </a:lnSpc>
              <a:buFont typeface="Arial"/>
              <a:buChar char="•"/>
            </a:pPr>
            <a:r>
              <a:rPr lang="es-CO" sz="2000" dirty="0">
                <a:latin typeface="Verdana"/>
                <a:cs typeface="Verdana"/>
              </a:rPr>
              <a:t>No agredir los valores de las comunidades y sus grupos culturales</a:t>
            </a:r>
            <a:endParaRPr lang="pt-BR" sz="2000" dirty="0">
              <a:latin typeface="Verdana"/>
              <a:cs typeface="Verdana"/>
            </a:endParaRPr>
          </a:p>
          <a:p>
            <a:pPr marL="342900" indent="-342900">
              <a:lnSpc>
                <a:spcPct val="140000"/>
              </a:lnSpc>
              <a:buFont typeface="Arial"/>
              <a:buChar char="•"/>
            </a:pPr>
            <a:r>
              <a:rPr lang="es-CO" sz="2000" dirty="0">
                <a:latin typeface="Verdana"/>
                <a:cs typeface="Verdana"/>
              </a:rPr>
              <a:t>Evaluar la formación por la mejoría de los resultados</a:t>
            </a:r>
            <a:r>
              <a:rPr lang="pt-BR" sz="2000" dirty="0">
                <a:latin typeface="Verdana"/>
                <a:cs typeface="Verdana"/>
              </a:rPr>
              <a:t> </a:t>
            </a:r>
            <a:endParaRPr sz="200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6300" y="1905000"/>
            <a:ext cx="6489700" cy="2664433"/>
          </a:xfrm>
          <a:prstGeom prst="rect">
            <a:avLst/>
          </a:prstGeom>
        </p:spPr>
        <p:txBody>
          <a:bodyPr vert="horz" wrap="square" lIns="0" tIns="0" rIns="0" bIns="0" rtlCol="0">
            <a:noAutofit/>
          </a:bodyPr>
          <a:lstStyle/>
          <a:p>
            <a:pPr marL="342900" lvl="0" indent="-342900">
              <a:lnSpc>
                <a:spcPct val="150000"/>
              </a:lnSpc>
              <a:buFont typeface="Arial"/>
              <a:buChar char="•"/>
            </a:pPr>
            <a:r>
              <a:rPr lang="es-CO" sz="2000" dirty="0">
                <a:latin typeface="Verdana"/>
                <a:cs typeface="Verdana"/>
              </a:rPr>
              <a:t>Participar en las Tertulias Pedagógicas Dialógicas</a:t>
            </a:r>
            <a:endParaRPr lang="pt-BR" sz="2000" dirty="0">
              <a:latin typeface="Verdana"/>
              <a:cs typeface="Verdana"/>
            </a:endParaRPr>
          </a:p>
          <a:p>
            <a:pPr marL="342900" lvl="0" indent="-342900">
              <a:lnSpc>
                <a:spcPct val="150000"/>
              </a:lnSpc>
              <a:buFont typeface="Arial"/>
              <a:buChar char="•"/>
            </a:pPr>
            <a:r>
              <a:rPr lang="es-CO" sz="2000" dirty="0">
                <a:latin typeface="Verdana"/>
                <a:cs typeface="Verdana"/>
              </a:rPr>
              <a:t>Añadir información en la rede de las CA</a:t>
            </a:r>
            <a:endParaRPr lang="pt-BR" sz="2000" dirty="0">
              <a:latin typeface="Verdana"/>
              <a:cs typeface="Verdana"/>
            </a:endParaRPr>
          </a:p>
          <a:p>
            <a:pPr marL="342900" indent="-342900">
              <a:lnSpc>
                <a:spcPct val="150000"/>
              </a:lnSpc>
              <a:buFont typeface="Arial"/>
              <a:buChar char="•"/>
            </a:pPr>
            <a:r>
              <a:rPr lang="es-CO" sz="2000" dirty="0">
                <a:latin typeface="Verdana"/>
                <a:cs typeface="Verdana"/>
              </a:rPr>
              <a:t>Practicar los valores enseñados</a:t>
            </a:r>
            <a:r>
              <a:rPr lang="pt-BR" sz="2000" dirty="0">
                <a:latin typeface="Verdana"/>
                <a:cs typeface="Verdana"/>
              </a:rPr>
              <a:t> </a:t>
            </a:r>
            <a:endParaRPr sz="2000" dirty="0">
              <a:latin typeface="Verdana"/>
              <a:cs typeface="Verdana"/>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dirty="0" smtClean="0">
                <a:solidFill>
                  <a:srgbClr val="F8971D"/>
                </a:solidFill>
                <a:latin typeface="Verdana"/>
                <a:cs typeface="Verdana"/>
              </a:rPr>
              <a:t>Dese</a:t>
            </a:r>
            <a:r>
              <a:rPr lang="x-none" sz="3800" b="1" u="sng" dirty="0" smtClean="0">
                <a:solidFill>
                  <a:srgbClr val="F8971D"/>
                </a:solidFill>
                <a:latin typeface="Verdana"/>
                <a:cs typeface="Verdana"/>
              </a:rPr>
              <a:t>able</a:t>
            </a:r>
            <a:r>
              <a:rPr sz="3800" b="1" u="sng" spc="1995" dirty="0" smtClean="0">
                <a:solidFill>
                  <a:srgbClr val="F8971D"/>
                </a:solidFill>
                <a:latin typeface="Verdana"/>
                <a:cs typeface="Verdana"/>
              </a:rPr>
              <a:t>	</a:t>
            </a:r>
            <a:endParaRPr sz="3800" dirty="0">
              <a:latin typeface="Verdana"/>
              <a:cs typeface="Verdan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ts val="4555"/>
              </a:lnSpc>
              <a:tabLst>
                <a:tab pos="8394065" algn="l"/>
              </a:tabLst>
            </a:pPr>
            <a:r>
              <a:rPr sz="3800" b="1" u="sng" dirty="0" smtClean="0">
                <a:solidFill>
                  <a:srgbClr val="F8971D"/>
                </a:solidFill>
                <a:latin typeface="Verdana"/>
                <a:cs typeface="Verdana"/>
              </a:rPr>
              <a:t>Refer</a:t>
            </a:r>
            <a:r>
              <a:rPr lang="x-none" sz="3800" b="1" u="sng" dirty="0" smtClean="0">
                <a:solidFill>
                  <a:srgbClr val="F8971D"/>
                </a:solidFill>
                <a:latin typeface="Verdana"/>
                <a:cs typeface="Verdana"/>
              </a:rPr>
              <a:t>e</a:t>
            </a:r>
            <a:r>
              <a:rPr sz="3800" b="1" u="sng" dirty="0" smtClean="0">
                <a:solidFill>
                  <a:srgbClr val="F8971D"/>
                </a:solidFill>
                <a:latin typeface="Verdana"/>
                <a:cs typeface="Verdana"/>
              </a:rPr>
              <a:t>ncias</a:t>
            </a:r>
            <a:r>
              <a:rPr sz="3800" b="1" u="sng" spc="-5" dirty="0" smtClean="0">
                <a:solidFill>
                  <a:srgbClr val="F8971D"/>
                </a:solidFill>
                <a:latin typeface="Verdana"/>
                <a:cs typeface="Verdana"/>
              </a:rPr>
              <a:t> </a:t>
            </a:r>
            <a:r>
              <a:rPr sz="3800" b="1" u="sng" spc="-25" dirty="0" smtClean="0">
                <a:solidFill>
                  <a:srgbClr val="F8971D"/>
                </a:solidFill>
                <a:latin typeface="Verdana"/>
                <a:cs typeface="Verdana"/>
              </a:rPr>
              <a:t>Bibliográficas</a:t>
            </a:r>
            <a:r>
              <a:rPr sz="3800" b="1" u="sng" spc="1995" dirty="0" smtClean="0">
                <a:solidFill>
                  <a:srgbClr val="F8971D"/>
                </a:solidFill>
                <a:latin typeface="Verdana"/>
                <a:cs typeface="Verdana"/>
              </a:rPr>
              <a:t> 	</a:t>
            </a:r>
            <a:endParaRPr sz="3800" dirty="0">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0836" y="3738265"/>
            <a:ext cx="7122964" cy="681335"/>
          </a:xfrm>
          <a:prstGeom prst="rect">
            <a:avLst/>
          </a:prstGeom>
        </p:spPr>
        <p:txBody>
          <a:bodyPr vert="horz" wrap="square" lIns="0" tIns="0" rIns="0" bIns="0" rtlCol="0">
            <a:noAutofit/>
          </a:bodyPr>
          <a:lstStyle/>
          <a:p>
            <a:pPr marL="12700">
              <a:lnSpc>
                <a:spcPct val="100000"/>
              </a:lnSpc>
            </a:pPr>
            <a:r>
              <a:rPr lang="en-US" sz="2400" b="1" dirty="0" err="1">
                <a:solidFill>
                  <a:srgbClr val="F8971D"/>
                </a:solidFill>
                <a:latin typeface="Verdana"/>
                <a:cs typeface="Verdana"/>
              </a:rPr>
              <a:t>www.comunidaddeaprendizaje.com.es</a:t>
            </a:r>
            <a:endParaRPr lang="en-US" sz="2400" dirty="0">
              <a:latin typeface="Verdana"/>
              <a:cs typeface="Verdana"/>
            </a:endParaRPr>
          </a:p>
        </p:txBody>
      </p:sp>
      <p:pic>
        <p:nvPicPr>
          <p:cNvPr id="8" name="Picture 20" descr="Logotipo Comunidade de Aprendiz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49203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971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414</Words>
  <Application>Microsoft Macintosh PowerPoint</Application>
  <PresentationFormat>Custom</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Definición </vt:lpstr>
      <vt:lpstr>Definición  </vt:lpstr>
      <vt:lpstr>Definición </vt:lpstr>
      <vt:lpstr>Imprescindible </vt:lpstr>
      <vt:lpstr>Deseable </vt:lpstr>
      <vt:lpstr>Referencias Bibliográficas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p:lastModifiedBy>
  <cp:revision>6</cp:revision>
  <dcterms:created xsi:type="dcterms:W3CDTF">2014-10-07T08:36:43Z</dcterms:created>
  <dcterms:modified xsi:type="dcterms:W3CDTF">2015-07-10T21:06:42Z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2014-10-07T00:00:00Z</vt:filetime>
  </property>
  <property fmtid="{D5CDD505-2E9C-101B-9397-08002B2CF9AE}" pid="3" name="LastSaved">
    <vt:filetime>2014-10-07T00:00:00Z</vt:filetime>
  </property>
</Properties>
</file>