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629219"/>
            <a:ext cx="8407400" cy="19108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65801" y="6446985"/>
            <a:ext cx="3035308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Includ-ed</a:t>
            </a:r>
            <a:endParaRPr sz="4000" dirty="0">
              <a:latin typeface="Gill Sans Light"/>
              <a:cs typeface="Gill Sans Light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¿Qué es?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4956822"/>
            <a:ext cx="8181975" cy="147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8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Es un proyecto de investigación, coordinado por el Centro de Investigación en Teorías y Prácticas de Superación de las De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sigualdades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(CREA)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Uni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 de Barcelona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identificar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Actuaciones de éxito 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que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contribu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yen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sz="2000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superar el 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acaso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y retraso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7253" y="1155700"/>
            <a:ext cx="4089196" cy="336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tores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734221"/>
            <a:ext cx="7901305" cy="2292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x-none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Investigadores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15 uni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ersidades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y instituciones europeas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representantes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grupos vulner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ables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educadores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formuladores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políticas públicas.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ctuación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2305050"/>
            <a:ext cx="7778115" cy="508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 dirty="0"/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Energía solar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Enfermedades coronarias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Planes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Alzheimer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Coche eléctrico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Micro-chip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 err="1">
                <a:latin typeface="Verdana"/>
                <a:cs typeface="Verdana"/>
              </a:rPr>
              <a:t>Alpha</a:t>
            </a:r>
            <a:r>
              <a:rPr lang="es-ES_tradnl" sz="2000" dirty="0">
                <a:latin typeface="Verdana"/>
                <a:cs typeface="Verdana"/>
              </a:rPr>
              <a:t> </a:t>
            </a:r>
            <a:r>
              <a:rPr lang="es-ES_tradnl" sz="2000" dirty="0" err="1">
                <a:latin typeface="Verdana"/>
                <a:cs typeface="Verdana"/>
              </a:rPr>
              <a:t>mannosidosis</a:t>
            </a:r>
            <a:r>
              <a:rPr lang="es-ES_tradnl" sz="2000" dirty="0">
                <a:latin typeface="Verdana"/>
                <a:cs typeface="Verdana"/>
              </a:rPr>
              <a:t> </a:t>
            </a:r>
            <a:r>
              <a:rPr lang="es-ES_tradnl" sz="2000" dirty="0" err="1">
                <a:latin typeface="Verdana"/>
                <a:cs typeface="Verdana"/>
              </a:rPr>
              <a:t>disease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>
                <a:latin typeface="Verdana"/>
                <a:cs typeface="Verdana"/>
              </a:rPr>
              <a:t>Arquitectura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 smtClean="0">
                <a:latin typeface="Verdana"/>
                <a:cs typeface="Verdana"/>
              </a:rPr>
              <a:t>Alianzas </a:t>
            </a:r>
            <a:r>
              <a:rPr lang="es-ES_tradnl" sz="2000" dirty="0">
                <a:latin typeface="Verdana"/>
                <a:cs typeface="Verdana"/>
              </a:rPr>
              <a:t>clínicas</a:t>
            </a:r>
            <a:endParaRPr lang="pt-BR" sz="2000" dirty="0">
              <a:latin typeface="Verdana"/>
              <a:cs typeface="Verdana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 dirty="0" err="1">
                <a:latin typeface="Verdana"/>
                <a:cs typeface="Verdana"/>
              </a:rPr>
              <a:t>Includ-ed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3371" y="2667012"/>
            <a:ext cx="4617628" cy="3478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812800" y="1371600"/>
            <a:ext cx="7778115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s-ES_tradnl" sz="2000" dirty="0">
                <a:latin typeface="Verdana"/>
                <a:cs typeface="Verdana"/>
              </a:rPr>
              <a:t>Esta entre los 10 programas científicos de mayor relevancia y financiados por la comisión europea.</a:t>
            </a:r>
            <a:endParaRPr lang="pt-BR"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Objetivo principal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828800"/>
            <a:ext cx="7813675" cy="30194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>
                <a:latin typeface="Verdana"/>
                <a:cs typeface="Verdana"/>
              </a:rPr>
              <a:t>Analizar estrategias educativas que contribuyen para la cohesión social y estrategias educativas que </a:t>
            </a:r>
            <a:r>
              <a:rPr lang="es-ES_tradnl" sz="2000" dirty="0" smtClean="0">
                <a:latin typeface="Verdana"/>
                <a:cs typeface="Verdana"/>
              </a:rPr>
              <a:t>conducen</a:t>
            </a:r>
            <a:r>
              <a:rPr lang="pt-BR" sz="2000" dirty="0">
                <a:latin typeface="Verdana"/>
                <a:cs typeface="Verdana"/>
              </a:rPr>
              <a:t> </a:t>
            </a:r>
            <a:r>
              <a:rPr lang="pt-BR" sz="2000" dirty="0" smtClean="0">
                <a:latin typeface="Verdana"/>
                <a:cs typeface="Verdana"/>
              </a:rPr>
              <a:t>a </a:t>
            </a:r>
            <a:r>
              <a:rPr lang="es-ES_tradnl" sz="2000" dirty="0" smtClean="0">
                <a:latin typeface="Verdana"/>
                <a:cs typeface="Verdana"/>
              </a:rPr>
              <a:t>la </a:t>
            </a:r>
            <a:r>
              <a:rPr lang="es-ES_tradnl" sz="2000" dirty="0">
                <a:latin typeface="Verdana"/>
                <a:cs typeface="Verdana"/>
              </a:rPr>
              <a:t>exclusión social, en el contexto da sociedad del conocimiento, dando elementos clave y líneas de acción para mejorar las políticas sociales y educativas.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ES_tradnl" sz="2000" dirty="0"/>
              <a:t> 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394" y="2235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4463" y="2235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0120" y="2604988"/>
            <a:ext cx="138430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Oc</a:t>
            </a: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urrencias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4879" y="2372591"/>
            <a:ext cx="2555240" cy="751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9425" marR="868044" algn="ctr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Evid</a:t>
            </a:r>
            <a:r>
              <a:rPr lang="x-none" sz="1600" b="1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ncias </a:t>
            </a:r>
            <a:r>
              <a:rPr sz="16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Científicas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Desc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ubiertas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700" y="3839120"/>
            <a:ext cx="2604135" cy="2714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610">
              <a:lnSpc>
                <a:spcPct val="100000"/>
              </a:lnSpc>
            </a:pPr>
            <a:r>
              <a:rPr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lang="x-none" dirty="0" smtClean="0">
                <a:solidFill>
                  <a:srgbClr val="333333"/>
                </a:solidFill>
                <a:latin typeface="Verdana"/>
                <a:cs typeface="Verdana"/>
              </a:rPr>
              <a:t>uenas </a:t>
            </a:r>
            <a:r>
              <a:rPr dirty="0" smtClean="0">
                <a:solidFill>
                  <a:srgbClr val="333333"/>
                </a:solidFill>
                <a:latin typeface="Verdana"/>
                <a:cs typeface="Verdana"/>
              </a:rPr>
              <a:t>prá</a:t>
            </a:r>
            <a:r>
              <a:rPr lang="x-none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dirty="0" smtClean="0">
                <a:solidFill>
                  <a:srgbClr val="333333"/>
                </a:solidFill>
                <a:latin typeface="Verdana"/>
                <a:cs typeface="Verdana"/>
              </a:rPr>
              <a:t>ticas</a:t>
            </a:r>
            <a:endParaRPr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algn="just">
              <a:lnSpc>
                <a:spcPct val="130000"/>
              </a:lnSpc>
              <a:spcBef>
                <a:spcPts val="99"/>
              </a:spcBef>
            </a:pPr>
            <a:endParaRPr sz="1300" dirty="0">
              <a:latin typeface="Verdana"/>
              <a:cs typeface="Verdana"/>
            </a:endParaRPr>
          </a:p>
          <a:p>
            <a:pPr algn="just">
              <a:lnSpc>
                <a:spcPct val="130000"/>
              </a:lnSpc>
            </a:pPr>
            <a:r>
              <a:rPr lang="es-ES_tradnl" dirty="0">
                <a:latin typeface="Verdana"/>
                <a:cs typeface="Verdana"/>
              </a:rPr>
              <a:t>Acciones que obtén </a:t>
            </a:r>
            <a:r>
              <a:rPr lang="es-ES_tradnl" dirty="0" smtClean="0">
                <a:latin typeface="Verdana"/>
                <a:cs typeface="Verdana"/>
              </a:rPr>
              <a:t>buenos </a:t>
            </a:r>
            <a:r>
              <a:rPr lang="es-ES_tradnl" dirty="0">
                <a:latin typeface="Verdana"/>
                <a:cs typeface="Verdana"/>
              </a:rPr>
              <a:t>resultados en algunos contextos</a:t>
            </a:r>
            <a:endParaRPr lang="pt-BR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5400" y="3733800"/>
            <a:ext cx="2590800" cy="3051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295" marR="589280" indent="0" algn="ctr">
              <a:lnSpc>
                <a:spcPct val="104200"/>
              </a:lnSpc>
            </a:pPr>
            <a:r>
              <a:rPr lang="es-ES_tradnl" spc="-25" dirty="0" smtClean="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lang="es-ES_tradnl" spc="0" dirty="0" smtClean="0">
                <a:solidFill>
                  <a:srgbClr val="333333"/>
                </a:solidFill>
                <a:latin typeface="Verdana"/>
                <a:cs typeface="Verdana"/>
              </a:rPr>
              <a:t>tuaciones Educati</a:t>
            </a:r>
            <a:r>
              <a:rPr lang="es-ES_tradnl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ES_tradnl" spc="0" dirty="0" smtClean="0">
                <a:solidFill>
                  <a:srgbClr val="333333"/>
                </a:solidFill>
                <a:latin typeface="Verdana"/>
                <a:cs typeface="Verdana"/>
              </a:rPr>
              <a:t>as de </a:t>
            </a:r>
            <a:r>
              <a:rPr lang="es-ES_tradnl" dirty="0" smtClean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lang="es-ES_tradnl" spc="0" dirty="0" smtClean="0">
                <a:solidFill>
                  <a:srgbClr val="333333"/>
                </a:solidFill>
                <a:latin typeface="Verdana"/>
                <a:cs typeface="Verdana"/>
              </a:rPr>
              <a:t>xito</a:t>
            </a:r>
            <a:endParaRPr lang="es-ES_tradnl" dirty="0" smtClean="0">
              <a:latin typeface="Verdana"/>
              <a:cs typeface="Verdan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lang="es-ES_tradnl" sz="800" dirty="0" smtClean="0"/>
          </a:p>
          <a:p>
            <a:pPr>
              <a:lnSpc>
                <a:spcPts val="1000"/>
              </a:lnSpc>
            </a:pPr>
            <a:endParaRPr lang="es-ES_tradnl" sz="900" dirty="0" smtClean="0"/>
          </a:p>
          <a:p>
            <a:pPr>
              <a:lnSpc>
                <a:spcPts val="1000"/>
              </a:lnSpc>
            </a:pPr>
            <a:endParaRPr lang="es-ES_tradnl" sz="900" dirty="0" smtClean="0"/>
          </a:p>
          <a:p>
            <a:pPr marL="12700" marR="337820">
              <a:lnSpc>
                <a:spcPct val="104200"/>
              </a:lnSpc>
            </a:pPr>
            <a:r>
              <a:rPr lang="es-ES_tradnl" dirty="0" smtClean="0">
                <a:solidFill>
                  <a:srgbClr val="333333"/>
                </a:solidFill>
                <a:latin typeface="Verdana"/>
                <a:cs typeface="Verdana"/>
              </a:rPr>
              <a:t>Acciones que obtén  </a:t>
            </a:r>
            <a:r>
              <a:rPr lang="es-ES_tradnl" b="1" dirty="0" smtClean="0">
                <a:solidFill>
                  <a:srgbClr val="333333"/>
                </a:solidFill>
                <a:latin typeface="Verdana"/>
                <a:cs typeface="Verdana"/>
              </a:rPr>
              <a:t>los mejores </a:t>
            </a:r>
            <a:r>
              <a:rPr lang="es-ES_tradnl" dirty="0" smtClean="0">
                <a:solidFill>
                  <a:srgbClr val="333333"/>
                </a:solidFill>
                <a:latin typeface="Verdana"/>
                <a:cs typeface="Verdana"/>
              </a:rPr>
              <a:t>resultados en</a:t>
            </a:r>
            <a:endParaRPr lang="es-ES_tradnl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b="1" dirty="0" smtClean="0">
                <a:solidFill>
                  <a:srgbClr val="333333"/>
                </a:solidFill>
                <a:latin typeface="Verdana"/>
                <a:cs typeface="Verdana"/>
              </a:rPr>
              <a:t>todos los</a:t>
            </a:r>
            <a:r>
              <a:rPr lang="es-ES_tradnl" b="1" spc="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ES_tradnl" spc="0" dirty="0" smtClean="0">
                <a:solidFill>
                  <a:srgbClr val="333333"/>
                </a:solidFill>
                <a:latin typeface="Verdana"/>
                <a:cs typeface="Verdana"/>
              </a:rPr>
              <a:t>contextos</a:t>
            </a:r>
            <a:endParaRPr lang="es-ES_tradnl" dirty="0" smtClean="0">
              <a:latin typeface="Verdana"/>
              <a:cs typeface="Verdan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E</a:t>
            </a:r>
            <a:r>
              <a:rPr lang="x-none" sz="3800" b="1" dirty="0" smtClean="0">
                <a:solidFill>
                  <a:srgbClr val="F8971D"/>
                </a:solidFill>
                <a:latin typeface="Verdana"/>
                <a:cs typeface="Verdana"/>
              </a:rPr>
              <a:t>j</a:t>
            </a: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emplo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u</a:t>
            </a:r>
            <a:r>
              <a:rPr lang="x-none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n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esc</a:t>
            </a:r>
            <a:r>
              <a:rPr lang="x-none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ue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la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anali</a:t>
            </a:r>
            <a:r>
              <a:rPr lang="x-none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z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ada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- Includ-ed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689" y="1807019"/>
            <a:ext cx="2340610" cy="936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4200"/>
              </a:lnSpc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umento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las competencias básicas de lectura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562" y="1807018"/>
            <a:ext cx="2061237" cy="1317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4200"/>
              </a:lnSpc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umento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la proporción de inmigrantes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1924" y="6510610"/>
            <a:ext cx="876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5 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ñ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6049" y="6510610"/>
            <a:ext cx="876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5 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ñ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2772" y="5121821"/>
            <a:ext cx="622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17%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9800" y="4321681"/>
            <a:ext cx="836223" cy="326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46%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05023" y="5537200"/>
            <a:ext cx="457114" cy="484645"/>
          </a:xfrm>
          <a:custGeom>
            <a:avLst/>
            <a:gdLst/>
            <a:ahLst/>
            <a:cxnLst/>
            <a:rect l="l" t="t" r="r" b="b"/>
            <a:pathLst>
              <a:path w="457114" h="484645">
                <a:moveTo>
                  <a:pt x="1582" y="903"/>
                </a:moveTo>
                <a:lnTo>
                  <a:pt x="1444" y="6749"/>
                </a:lnTo>
                <a:lnTo>
                  <a:pt x="1201" y="18938"/>
                </a:lnTo>
                <a:lnTo>
                  <a:pt x="973" y="34883"/>
                </a:lnTo>
                <a:lnTo>
                  <a:pt x="928" y="56357"/>
                </a:lnTo>
                <a:lnTo>
                  <a:pt x="1047" y="67683"/>
                </a:lnTo>
                <a:lnTo>
                  <a:pt x="1587" y="79362"/>
                </a:lnTo>
                <a:lnTo>
                  <a:pt x="1813" y="82007"/>
                </a:lnTo>
                <a:lnTo>
                  <a:pt x="2014" y="84679"/>
                </a:lnTo>
                <a:lnTo>
                  <a:pt x="2189" y="87676"/>
                </a:lnTo>
                <a:lnTo>
                  <a:pt x="2336" y="91300"/>
                </a:lnTo>
                <a:lnTo>
                  <a:pt x="2579" y="142967"/>
                </a:lnTo>
                <a:lnTo>
                  <a:pt x="2387" y="178781"/>
                </a:lnTo>
                <a:lnTo>
                  <a:pt x="1810" y="258173"/>
                </a:lnTo>
                <a:lnTo>
                  <a:pt x="0" y="478929"/>
                </a:lnTo>
                <a:lnTo>
                  <a:pt x="252515" y="484570"/>
                </a:lnTo>
                <a:lnTo>
                  <a:pt x="286369" y="484645"/>
                </a:lnTo>
                <a:lnTo>
                  <a:pt x="453707" y="483298"/>
                </a:lnTo>
                <a:lnTo>
                  <a:pt x="456987" y="120229"/>
                </a:lnTo>
                <a:lnTo>
                  <a:pt x="457114" y="73632"/>
                </a:lnTo>
                <a:lnTo>
                  <a:pt x="456917" y="66002"/>
                </a:lnTo>
                <a:lnTo>
                  <a:pt x="456538" y="56357"/>
                </a:lnTo>
                <a:lnTo>
                  <a:pt x="455917" y="43165"/>
                </a:lnTo>
                <a:lnTo>
                  <a:pt x="453834" y="2471"/>
                </a:lnTo>
                <a:lnTo>
                  <a:pt x="269537" y="2471"/>
                </a:lnTo>
                <a:lnTo>
                  <a:pt x="242825" y="2301"/>
                </a:lnTo>
                <a:lnTo>
                  <a:pt x="181971" y="1045"/>
                </a:lnTo>
                <a:lnTo>
                  <a:pt x="1582" y="903"/>
                </a:lnTo>
                <a:close/>
              </a:path>
              <a:path w="457114" h="484645">
                <a:moveTo>
                  <a:pt x="453707" y="0"/>
                </a:moveTo>
                <a:lnTo>
                  <a:pt x="269537" y="2471"/>
                </a:lnTo>
                <a:lnTo>
                  <a:pt x="453834" y="2471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9149" y="5715000"/>
            <a:ext cx="457076" cy="306907"/>
          </a:xfrm>
          <a:custGeom>
            <a:avLst/>
            <a:gdLst/>
            <a:ahLst/>
            <a:cxnLst/>
            <a:rect l="l" t="t" r="r" b="b"/>
            <a:pathLst>
              <a:path w="457076" h="306907">
                <a:moveTo>
                  <a:pt x="1586" y="476"/>
                </a:moveTo>
                <a:lnTo>
                  <a:pt x="1353" y="7091"/>
                </a:lnTo>
                <a:lnTo>
                  <a:pt x="1011" y="21667"/>
                </a:lnTo>
                <a:lnTo>
                  <a:pt x="1010" y="38482"/>
                </a:lnTo>
                <a:lnTo>
                  <a:pt x="1798" y="51813"/>
                </a:lnTo>
                <a:lnTo>
                  <a:pt x="2001" y="53503"/>
                </a:lnTo>
                <a:lnTo>
                  <a:pt x="2179" y="55390"/>
                </a:lnTo>
                <a:lnTo>
                  <a:pt x="2328" y="57663"/>
                </a:lnTo>
                <a:lnTo>
                  <a:pt x="2449" y="60516"/>
                </a:lnTo>
                <a:lnTo>
                  <a:pt x="2581" y="90181"/>
                </a:lnTo>
                <a:lnTo>
                  <a:pt x="2391" y="112817"/>
                </a:lnTo>
                <a:lnTo>
                  <a:pt x="2239" y="127210"/>
                </a:lnTo>
                <a:lnTo>
                  <a:pt x="1815" y="163106"/>
                </a:lnTo>
                <a:lnTo>
                  <a:pt x="0" y="303276"/>
                </a:lnTo>
                <a:lnTo>
                  <a:pt x="286393" y="306907"/>
                </a:lnTo>
                <a:lnTo>
                  <a:pt x="453730" y="304477"/>
                </a:lnTo>
                <a:lnTo>
                  <a:pt x="456984" y="73935"/>
                </a:lnTo>
                <a:lnTo>
                  <a:pt x="457076" y="45403"/>
                </a:lnTo>
                <a:lnTo>
                  <a:pt x="456611" y="36756"/>
                </a:lnTo>
                <a:lnTo>
                  <a:pt x="455467" y="21667"/>
                </a:lnTo>
                <a:lnTo>
                  <a:pt x="453826" y="1458"/>
                </a:lnTo>
                <a:lnTo>
                  <a:pt x="242831" y="1458"/>
                </a:lnTo>
                <a:lnTo>
                  <a:pt x="173700" y="606"/>
                </a:lnTo>
                <a:lnTo>
                  <a:pt x="1586" y="476"/>
                </a:lnTo>
                <a:close/>
              </a:path>
              <a:path w="457076" h="306907">
                <a:moveTo>
                  <a:pt x="453707" y="0"/>
                </a:moveTo>
                <a:lnTo>
                  <a:pt x="242831" y="1458"/>
                </a:lnTo>
                <a:lnTo>
                  <a:pt x="453826" y="1458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1848" y="3860800"/>
            <a:ext cx="456987" cy="2160814"/>
          </a:xfrm>
          <a:custGeom>
            <a:avLst/>
            <a:gdLst/>
            <a:ahLst/>
            <a:cxnLst/>
            <a:rect l="l" t="t" r="r" b="b"/>
            <a:pathLst>
              <a:path w="456987" h="2160814">
                <a:moveTo>
                  <a:pt x="1587" y="3238"/>
                </a:moveTo>
                <a:lnTo>
                  <a:pt x="1208" y="82625"/>
                </a:lnTo>
                <a:lnTo>
                  <a:pt x="1057" y="125202"/>
                </a:lnTo>
                <a:lnTo>
                  <a:pt x="956" y="275251"/>
                </a:lnTo>
                <a:lnTo>
                  <a:pt x="1071" y="306119"/>
                </a:lnTo>
                <a:lnTo>
                  <a:pt x="1221" y="326075"/>
                </a:lnTo>
                <a:lnTo>
                  <a:pt x="1372" y="340270"/>
                </a:lnTo>
                <a:lnTo>
                  <a:pt x="1587" y="353796"/>
                </a:lnTo>
                <a:lnTo>
                  <a:pt x="1813" y="365583"/>
                </a:lnTo>
                <a:lnTo>
                  <a:pt x="2014" y="377489"/>
                </a:lnTo>
                <a:lnTo>
                  <a:pt x="2189" y="390849"/>
                </a:lnTo>
                <a:lnTo>
                  <a:pt x="2336" y="406999"/>
                </a:lnTo>
                <a:lnTo>
                  <a:pt x="2579" y="637308"/>
                </a:lnTo>
                <a:lnTo>
                  <a:pt x="2387" y="796960"/>
                </a:lnTo>
                <a:lnTo>
                  <a:pt x="1810" y="1150878"/>
                </a:lnTo>
                <a:lnTo>
                  <a:pt x="0" y="2134971"/>
                </a:lnTo>
                <a:lnTo>
                  <a:pt x="124212" y="2149121"/>
                </a:lnTo>
                <a:lnTo>
                  <a:pt x="202216" y="2156614"/>
                </a:lnTo>
                <a:lnTo>
                  <a:pt x="252562" y="2160149"/>
                </a:lnTo>
                <a:lnTo>
                  <a:pt x="277506" y="2160814"/>
                </a:lnTo>
                <a:lnTo>
                  <a:pt x="286446" y="2160498"/>
                </a:lnTo>
                <a:lnTo>
                  <a:pt x="309755" y="2158913"/>
                </a:lnTo>
                <a:lnTo>
                  <a:pt x="324959" y="2158124"/>
                </a:lnTo>
                <a:lnTo>
                  <a:pt x="453707" y="2154466"/>
                </a:lnTo>
                <a:lnTo>
                  <a:pt x="456987" y="537131"/>
                </a:lnTo>
                <a:lnTo>
                  <a:pt x="456976" y="302506"/>
                </a:lnTo>
                <a:lnTo>
                  <a:pt x="456618" y="259495"/>
                </a:lnTo>
                <a:lnTo>
                  <a:pt x="456002" y="200121"/>
                </a:lnTo>
                <a:lnTo>
                  <a:pt x="453833" y="11003"/>
                </a:lnTo>
                <a:lnTo>
                  <a:pt x="269271" y="11003"/>
                </a:lnTo>
                <a:lnTo>
                  <a:pt x="255247" y="10804"/>
                </a:lnTo>
                <a:lnTo>
                  <a:pt x="242719" y="10240"/>
                </a:lnTo>
                <a:lnTo>
                  <a:pt x="231989" y="9269"/>
                </a:lnTo>
                <a:lnTo>
                  <a:pt x="216856" y="7474"/>
                </a:lnTo>
                <a:lnTo>
                  <a:pt x="209988" y="6728"/>
                </a:lnTo>
                <a:lnTo>
                  <a:pt x="154038" y="3767"/>
                </a:lnTo>
                <a:lnTo>
                  <a:pt x="1587" y="3238"/>
                </a:lnTo>
                <a:close/>
              </a:path>
              <a:path w="456987" h="2160814">
                <a:moveTo>
                  <a:pt x="453707" y="0"/>
                </a:moveTo>
                <a:lnTo>
                  <a:pt x="398991" y="4735"/>
                </a:lnTo>
                <a:lnTo>
                  <a:pt x="351229" y="8067"/>
                </a:lnTo>
                <a:lnTo>
                  <a:pt x="300593" y="10484"/>
                </a:lnTo>
                <a:lnTo>
                  <a:pt x="269271" y="11003"/>
                </a:lnTo>
                <a:lnTo>
                  <a:pt x="453833" y="11003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5974" y="4724400"/>
            <a:ext cx="457110" cy="1297373"/>
          </a:xfrm>
          <a:custGeom>
            <a:avLst/>
            <a:gdLst/>
            <a:ahLst/>
            <a:cxnLst/>
            <a:rect l="l" t="t" r="r" b="b"/>
            <a:pathLst>
              <a:path w="457110" h="1297373">
                <a:moveTo>
                  <a:pt x="54376" y="2353"/>
                </a:moveTo>
                <a:lnTo>
                  <a:pt x="1581" y="2515"/>
                </a:lnTo>
                <a:lnTo>
                  <a:pt x="1229" y="46385"/>
                </a:lnTo>
                <a:lnTo>
                  <a:pt x="1111" y="187009"/>
                </a:lnTo>
                <a:lnTo>
                  <a:pt x="1143" y="190330"/>
                </a:lnTo>
                <a:lnTo>
                  <a:pt x="1333" y="202428"/>
                </a:lnTo>
                <a:lnTo>
                  <a:pt x="1587" y="212420"/>
                </a:lnTo>
                <a:lnTo>
                  <a:pt x="1813" y="219497"/>
                </a:lnTo>
                <a:lnTo>
                  <a:pt x="2014" y="226646"/>
                </a:lnTo>
                <a:lnTo>
                  <a:pt x="2189" y="234668"/>
                </a:lnTo>
                <a:lnTo>
                  <a:pt x="2336" y="244366"/>
                </a:lnTo>
                <a:lnTo>
                  <a:pt x="2579" y="382647"/>
                </a:lnTo>
                <a:lnTo>
                  <a:pt x="2387" y="478505"/>
                </a:lnTo>
                <a:lnTo>
                  <a:pt x="1810" y="691001"/>
                </a:lnTo>
                <a:lnTo>
                  <a:pt x="0" y="1281861"/>
                </a:lnTo>
                <a:lnTo>
                  <a:pt x="202200" y="1294852"/>
                </a:lnTo>
                <a:lnTo>
                  <a:pt x="252532" y="1296974"/>
                </a:lnTo>
                <a:lnTo>
                  <a:pt x="266071" y="1297294"/>
                </a:lnTo>
                <a:lnTo>
                  <a:pt x="277464" y="1297373"/>
                </a:lnTo>
                <a:lnTo>
                  <a:pt x="286397" y="1297185"/>
                </a:lnTo>
                <a:lnTo>
                  <a:pt x="317087" y="1295982"/>
                </a:lnTo>
                <a:lnTo>
                  <a:pt x="453707" y="1293558"/>
                </a:lnTo>
                <a:lnTo>
                  <a:pt x="456987" y="317840"/>
                </a:lnTo>
                <a:lnTo>
                  <a:pt x="457110" y="244366"/>
                </a:lnTo>
                <a:lnTo>
                  <a:pt x="457032" y="187009"/>
                </a:lnTo>
                <a:lnTo>
                  <a:pt x="456838" y="170596"/>
                </a:lnTo>
                <a:lnTo>
                  <a:pt x="456701" y="161141"/>
                </a:lnTo>
                <a:lnTo>
                  <a:pt x="456093" y="125212"/>
                </a:lnTo>
                <a:lnTo>
                  <a:pt x="453831" y="6530"/>
                </a:lnTo>
                <a:lnTo>
                  <a:pt x="284725" y="6530"/>
                </a:lnTo>
                <a:lnTo>
                  <a:pt x="255362" y="6489"/>
                </a:lnTo>
                <a:lnTo>
                  <a:pt x="242784" y="6152"/>
                </a:lnTo>
                <a:lnTo>
                  <a:pt x="232015" y="5568"/>
                </a:lnTo>
                <a:lnTo>
                  <a:pt x="210006" y="4044"/>
                </a:lnTo>
                <a:lnTo>
                  <a:pt x="196543" y="3323"/>
                </a:lnTo>
                <a:lnTo>
                  <a:pt x="181957" y="2808"/>
                </a:lnTo>
                <a:lnTo>
                  <a:pt x="164456" y="2473"/>
                </a:lnTo>
                <a:lnTo>
                  <a:pt x="54376" y="2353"/>
                </a:lnTo>
                <a:close/>
              </a:path>
              <a:path w="457110" h="1297373">
                <a:moveTo>
                  <a:pt x="453707" y="0"/>
                </a:moveTo>
                <a:lnTo>
                  <a:pt x="399567" y="2815"/>
                </a:lnTo>
                <a:lnTo>
                  <a:pt x="317659" y="5905"/>
                </a:lnTo>
                <a:lnTo>
                  <a:pt x="284725" y="6530"/>
                </a:lnTo>
                <a:lnTo>
                  <a:pt x="453831" y="6530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793" y="6141337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791088" y="183737"/>
                </a:moveTo>
                <a:lnTo>
                  <a:pt x="701929" y="183737"/>
                </a:lnTo>
                <a:lnTo>
                  <a:pt x="695261" y="190566"/>
                </a:lnTo>
                <a:lnTo>
                  <a:pt x="685912" y="200066"/>
                </a:lnTo>
                <a:lnTo>
                  <a:pt x="613722" y="270304"/>
                </a:lnTo>
                <a:lnTo>
                  <a:pt x="620171" y="275500"/>
                </a:lnTo>
                <a:lnTo>
                  <a:pt x="632054" y="284726"/>
                </a:lnTo>
                <a:lnTo>
                  <a:pt x="649071" y="297400"/>
                </a:lnTo>
                <a:lnTo>
                  <a:pt x="658069" y="301418"/>
                </a:lnTo>
                <a:lnTo>
                  <a:pt x="673022" y="305028"/>
                </a:lnTo>
                <a:lnTo>
                  <a:pt x="681431" y="297232"/>
                </a:lnTo>
                <a:lnTo>
                  <a:pt x="709052" y="270780"/>
                </a:lnTo>
                <a:lnTo>
                  <a:pt x="736054" y="243855"/>
                </a:lnTo>
                <a:lnTo>
                  <a:pt x="764561" y="213906"/>
                </a:lnTo>
                <a:lnTo>
                  <a:pt x="790315" y="184698"/>
                </a:lnTo>
                <a:lnTo>
                  <a:pt x="791088" y="183737"/>
                </a:lnTo>
                <a:close/>
              </a:path>
              <a:path w="831546" h="305028">
                <a:moveTo>
                  <a:pt x="18440" y="96488"/>
                </a:moveTo>
                <a:lnTo>
                  <a:pt x="0" y="154603"/>
                </a:lnTo>
                <a:lnTo>
                  <a:pt x="16074" y="157493"/>
                </a:lnTo>
                <a:lnTo>
                  <a:pt x="64890" y="165707"/>
                </a:lnTo>
                <a:lnTo>
                  <a:pt x="114759" y="173187"/>
                </a:lnTo>
                <a:lnTo>
                  <a:pt x="165894" y="179868"/>
                </a:lnTo>
                <a:lnTo>
                  <a:pt x="236411" y="187417"/>
                </a:lnTo>
                <a:lnTo>
                  <a:pt x="310060" y="193272"/>
                </a:lnTo>
                <a:lnTo>
                  <a:pt x="348217" y="195515"/>
                </a:lnTo>
                <a:lnTo>
                  <a:pt x="424499" y="198090"/>
                </a:lnTo>
                <a:lnTo>
                  <a:pt x="487916" y="198084"/>
                </a:lnTo>
                <a:lnTo>
                  <a:pt x="513397" y="197733"/>
                </a:lnTo>
                <a:lnTo>
                  <a:pt x="558547" y="196039"/>
                </a:lnTo>
                <a:lnTo>
                  <a:pt x="565950" y="195726"/>
                </a:lnTo>
                <a:lnTo>
                  <a:pt x="573443" y="195612"/>
                </a:lnTo>
                <a:lnTo>
                  <a:pt x="581012" y="194964"/>
                </a:lnTo>
                <a:lnTo>
                  <a:pt x="640825" y="190512"/>
                </a:lnTo>
                <a:lnTo>
                  <a:pt x="690685" y="185359"/>
                </a:lnTo>
                <a:lnTo>
                  <a:pt x="701929" y="183737"/>
                </a:lnTo>
                <a:lnTo>
                  <a:pt x="791088" y="183737"/>
                </a:lnTo>
                <a:lnTo>
                  <a:pt x="798367" y="174685"/>
                </a:lnTo>
                <a:lnTo>
                  <a:pt x="826082" y="132629"/>
                </a:lnTo>
                <a:lnTo>
                  <a:pt x="826516" y="131745"/>
                </a:lnTo>
                <a:lnTo>
                  <a:pt x="503514" y="131745"/>
                </a:lnTo>
                <a:lnTo>
                  <a:pt x="412771" y="129969"/>
                </a:lnTo>
                <a:lnTo>
                  <a:pt x="374333" y="129711"/>
                </a:lnTo>
                <a:lnTo>
                  <a:pt x="264533" y="124036"/>
                </a:lnTo>
                <a:lnTo>
                  <a:pt x="197268" y="119084"/>
                </a:lnTo>
                <a:lnTo>
                  <a:pt x="147403" y="114434"/>
                </a:lnTo>
                <a:lnTo>
                  <a:pt x="82060" y="106607"/>
                </a:lnTo>
                <a:lnTo>
                  <a:pt x="34158" y="99259"/>
                </a:lnTo>
                <a:lnTo>
                  <a:pt x="18440" y="96488"/>
                </a:lnTo>
                <a:close/>
              </a:path>
              <a:path w="831546" h="305028">
                <a:moveTo>
                  <a:pt x="669104" y="0"/>
                </a:moveTo>
                <a:lnTo>
                  <a:pt x="639366" y="32954"/>
                </a:lnTo>
                <a:lnTo>
                  <a:pt x="633084" y="40502"/>
                </a:lnTo>
                <a:lnTo>
                  <a:pt x="624840" y="51680"/>
                </a:lnTo>
                <a:lnTo>
                  <a:pt x="630946" y="57478"/>
                </a:lnTo>
                <a:lnTo>
                  <a:pt x="669508" y="92114"/>
                </a:lnTo>
                <a:lnTo>
                  <a:pt x="695769" y="114205"/>
                </a:lnTo>
                <a:lnTo>
                  <a:pt x="697793" y="118728"/>
                </a:lnTo>
                <a:lnTo>
                  <a:pt x="685822" y="120222"/>
                </a:lnTo>
                <a:lnTo>
                  <a:pt x="665398" y="122385"/>
                </a:lnTo>
                <a:lnTo>
                  <a:pt x="625481" y="126147"/>
                </a:lnTo>
                <a:lnTo>
                  <a:pt x="585597" y="128988"/>
                </a:lnTo>
                <a:lnTo>
                  <a:pt x="578358" y="129623"/>
                </a:lnTo>
                <a:lnTo>
                  <a:pt x="571119" y="129711"/>
                </a:lnTo>
                <a:lnTo>
                  <a:pt x="514943" y="131725"/>
                </a:lnTo>
                <a:lnTo>
                  <a:pt x="503514" y="131745"/>
                </a:lnTo>
                <a:lnTo>
                  <a:pt x="826516" y="131745"/>
                </a:lnTo>
                <a:lnTo>
                  <a:pt x="831546" y="121499"/>
                </a:lnTo>
                <a:lnTo>
                  <a:pt x="820413" y="115201"/>
                </a:lnTo>
                <a:lnTo>
                  <a:pt x="809530" y="108669"/>
                </a:lnTo>
                <a:lnTo>
                  <a:pt x="767670" y="80379"/>
                </a:lnTo>
                <a:lnTo>
                  <a:pt x="737243" y="57327"/>
                </a:lnTo>
                <a:lnTo>
                  <a:pt x="707766" y="32954"/>
                </a:lnTo>
                <a:lnTo>
                  <a:pt x="678928" y="8131"/>
                </a:lnTo>
                <a:lnTo>
                  <a:pt x="669104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4920" y="6141337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791078" y="183737"/>
                </a:moveTo>
                <a:lnTo>
                  <a:pt x="701929" y="183737"/>
                </a:lnTo>
                <a:lnTo>
                  <a:pt x="695260" y="190566"/>
                </a:lnTo>
                <a:lnTo>
                  <a:pt x="685907" y="200063"/>
                </a:lnTo>
                <a:lnTo>
                  <a:pt x="613722" y="270303"/>
                </a:lnTo>
                <a:lnTo>
                  <a:pt x="620171" y="275500"/>
                </a:lnTo>
                <a:lnTo>
                  <a:pt x="632054" y="284726"/>
                </a:lnTo>
                <a:lnTo>
                  <a:pt x="649071" y="297400"/>
                </a:lnTo>
                <a:lnTo>
                  <a:pt x="658069" y="301418"/>
                </a:lnTo>
                <a:lnTo>
                  <a:pt x="673021" y="305028"/>
                </a:lnTo>
                <a:lnTo>
                  <a:pt x="681430" y="297232"/>
                </a:lnTo>
                <a:lnTo>
                  <a:pt x="709051" y="270781"/>
                </a:lnTo>
                <a:lnTo>
                  <a:pt x="736053" y="243856"/>
                </a:lnTo>
                <a:lnTo>
                  <a:pt x="764559" y="213906"/>
                </a:lnTo>
                <a:lnTo>
                  <a:pt x="790306" y="184698"/>
                </a:lnTo>
                <a:lnTo>
                  <a:pt x="791078" y="183737"/>
                </a:lnTo>
                <a:close/>
              </a:path>
              <a:path w="831546" h="305028">
                <a:moveTo>
                  <a:pt x="18440" y="96488"/>
                </a:moveTo>
                <a:lnTo>
                  <a:pt x="0" y="154603"/>
                </a:lnTo>
                <a:lnTo>
                  <a:pt x="16074" y="157493"/>
                </a:lnTo>
                <a:lnTo>
                  <a:pt x="64890" y="165707"/>
                </a:lnTo>
                <a:lnTo>
                  <a:pt x="114759" y="173187"/>
                </a:lnTo>
                <a:lnTo>
                  <a:pt x="165894" y="179868"/>
                </a:lnTo>
                <a:lnTo>
                  <a:pt x="236411" y="187417"/>
                </a:lnTo>
                <a:lnTo>
                  <a:pt x="310060" y="193272"/>
                </a:lnTo>
                <a:lnTo>
                  <a:pt x="348217" y="195515"/>
                </a:lnTo>
                <a:lnTo>
                  <a:pt x="424499" y="198090"/>
                </a:lnTo>
                <a:lnTo>
                  <a:pt x="487916" y="198084"/>
                </a:lnTo>
                <a:lnTo>
                  <a:pt x="513397" y="197733"/>
                </a:lnTo>
                <a:lnTo>
                  <a:pt x="558547" y="196039"/>
                </a:lnTo>
                <a:lnTo>
                  <a:pt x="565950" y="195726"/>
                </a:lnTo>
                <a:lnTo>
                  <a:pt x="573443" y="195612"/>
                </a:lnTo>
                <a:lnTo>
                  <a:pt x="581012" y="194964"/>
                </a:lnTo>
                <a:lnTo>
                  <a:pt x="640825" y="190512"/>
                </a:lnTo>
                <a:lnTo>
                  <a:pt x="690685" y="185359"/>
                </a:lnTo>
                <a:lnTo>
                  <a:pt x="701929" y="183737"/>
                </a:lnTo>
                <a:lnTo>
                  <a:pt x="791078" y="183737"/>
                </a:lnTo>
                <a:lnTo>
                  <a:pt x="798357" y="174685"/>
                </a:lnTo>
                <a:lnTo>
                  <a:pt x="826078" y="132629"/>
                </a:lnTo>
                <a:lnTo>
                  <a:pt x="826513" y="131745"/>
                </a:lnTo>
                <a:lnTo>
                  <a:pt x="503514" y="131745"/>
                </a:lnTo>
                <a:lnTo>
                  <a:pt x="412771" y="129969"/>
                </a:lnTo>
                <a:lnTo>
                  <a:pt x="374333" y="129711"/>
                </a:lnTo>
                <a:lnTo>
                  <a:pt x="264528" y="124036"/>
                </a:lnTo>
                <a:lnTo>
                  <a:pt x="197263" y="119084"/>
                </a:lnTo>
                <a:lnTo>
                  <a:pt x="147400" y="114434"/>
                </a:lnTo>
                <a:lnTo>
                  <a:pt x="82058" y="106607"/>
                </a:lnTo>
                <a:lnTo>
                  <a:pt x="34158" y="99259"/>
                </a:lnTo>
                <a:lnTo>
                  <a:pt x="18440" y="96488"/>
                </a:lnTo>
                <a:close/>
              </a:path>
              <a:path w="831546" h="305028">
                <a:moveTo>
                  <a:pt x="669104" y="0"/>
                </a:moveTo>
                <a:lnTo>
                  <a:pt x="639366" y="32954"/>
                </a:lnTo>
                <a:lnTo>
                  <a:pt x="633084" y="40502"/>
                </a:lnTo>
                <a:lnTo>
                  <a:pt x="624840" y="51680"/>
                </a:lnTo>
                <a:lnTo>
                  <a:pt x="630946" y="57478"/>
                </a:lnTo>
                <a:lnTo>
                  <a:pt x="669508" y="92114"/>
                </a:lnTo>
                <a:lnTo>
                  <a:pt x="695769" y="114205"/>
                </a:lnTo>
                <a:lnTo>
                  <a:pt x="697793" y="118728"/>
                </a:lnTo>
                <a:lnTo>
                  <a:pt x="685822" y="120222"/>
                </a:lnTo>
                <a:lnTo>
                  <a:pt x="665398" y="122385"/>
                </a:lnTo>
                <a:lnTo>
                  <a:pt x="625481" y="126147"/>
                </a:lnTo>
                <a:lnTo>
                  <a:pt x="585597" y="128988"/>
                </a:lnTo>
                <a:lnTo>
                  <a:pt x="578358" y="129623"/>
                </a:lnTo>
                <a:lnTo>
                  <a:pt x="571119" y="129711"/>
                </a:lnTo>
                <a:lnTo>
                  <a:pt x="514943" y="131725"/>
                </a:lnTo>
                <a:lnTo>
                  <a:pt x="503514" y="131745"/>
                </a:lnTo>
                <a:lnTo>
                  <a:pt x="826513" y="131745"/>
                </a:lnTo>
                <a:lnTo>
                  <a:pt x="831546" y="121499"/>
                </a:lnTo>
                <a:lnTo>
                  <a:pt x="820413" y="115201"/>
                </a:lnTo>
                <a:lnTo>
                  <a:pt x="809530" y="108669"/>
                </a:lnTo>
                <a:lnTo>
                  <a:pt x="767670" y="80379"/>
                </a:lnTo>
                <a:lnTo>
                  <a:pt x="737243" y="57327"/>
                </a:lnTo>
                <a:lnTo>
                  <a:pt x="707766" y="32954"/>
                </a:lnTo>
                <a:lnTo>
                  <a:pt x="678928" y="8131"/>
                </a:lnTo>
                <a:lnTo>
                  <a:pt x="669104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3327400" y="3429000"/>
            <a:ext cx="622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 smtClean="0">
                <a:solidFill>
                  <a:srgbClr val="333333"/>
                </a:solidFill>
                <a:latin typeface="Verdana"/>
                <a:cs typeface="Verdana"/>
              </a:rPr>
              <a:t>85%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6299200" y="5257800"/>
            <a:ext cx="836223" cy="326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Verdana"/>
                <a:cs typeface="Verdana"/>
              </a:rPr>
              <a:t>12%</a:t>
            </a:r>
            <a:endParaRPr lang="en-US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Resultados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371600"/>
            <a:ext cx="7866380" cy="2168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_tradnl" sz="2000" dirty="0">
                <a:latin typeface="Verdana"/>
                <a:cs typeface="Verdana"/>
              </a:rPr>
              <a:t>Los resultados del INCLUD-ED tuvieron reflexión en resoluciones, comunicaciones y recomendaciones en Europa, lo que ha posibilitado que los efectos transformadores encontrados en las escuelas y comunidades estudiadas fueron transferibles a toda Europa, llevando a la definición de políticas más eficaces. </a:t>
            </a:r>
            <a:endParaRPr lang="pt-BR" sz="2000" dirty="0">
              <a:latin typeface="Verdana"/>
              <a:cs typeface="Verdana"/>
            </a:endParaRPr>
          </a:p>
          <a:p>
            <a:r>
              <a:rPr lang="es-ES_tradnl" sz="2000" dirty="0"/>
              <a:t> </a:t>
            </a:r>
            <a:endParaRPr lang="pt-BR" sz="2000" dirty="0"/>
          </a:p>
        </p:txBody>
      </p:sp>
      <p:sp>
        <p:nvSpPr>
          <p:cNvPr id="4" name="object 4"/>
          <p:cNvSpPr/>
          <p:nvPr/>
        </p:nvSpPr>
        <p:spPr>
          <a:xfrm>
            <a:off x="889000" y="4184650"/>
            <a:ext cx="4076687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00" y="4184650"/>
            <a:ext cx="407670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400" y="3581400"/>
            <a:ext cx="7315200" cy="598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872" y="9932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262</Words>
  <Application>Microsoft Macintosh PowerPoint</Application>
  <PresentationFormat>Custom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¿Qué es?  </vt:lpstr>
      <vt:lpstr>Actores  </vt:lpstr>
      <vt:lpstr>Actuación  </vt:lpstr>
      <vt:lpstr>Objetivo principal  </vt:lpstr>
      <vt:lpstr>Descubiertas  </vt:lpstr>
      <vt:lpstr>PowerPoint Presentation</vt:lpstr>
      <vt:lpstr>Resultados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.</cp:lastModifiedBy>
  <cp:revision>9</cp:revision>
  <dcterms:created xsi:type="dcterms:W3CDTF">2014-10-14T10:55:13Z</dcterms:created>
  <dcterms:modified xsi:type="dcterms:W3CDTF">2015-07-12T16:41:33Z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