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6" r:id="rId2"/>
    <p:sldId id="286" r:id="rId3"/>
    <p:sldId id="282" r:id="rId4"/>
    <p:sldId id="279" r:id="rId5"/>
    <p:sldId id="281" r:id="rId6"/>
    <p:sldId id="280" r:id="rId7"/>
    <p:sldId id="283" r:id="rId8"/>
    <p:sldId id="284" r:id="rId9"/>
    <p:sldId id="285" r:id="rId10"/>
    <p:sldId id="287" r:id="rId11"/>
    <p:sldId id="288" r:id="rId12"/>
    <p:sldId id="297" r:id="rId13"/>
    <p:sldId id="289" r:id="rId14"/>
    <p:sldId id="290" r:id="rId15"/>
    <p:sldId id="295" r:id="rId16"/>
    <p:sldId id="292" r:id="rId17"/>
    <p:sldId id="293" r:id="rId18"/>
    <p:sldId id="294" r:id="rId19"/>
    <p:sldId id="276" r:id="rId20"/>
  </p:sldIdLst>
  <p:sldSz cx="10160000" cy="7620000"/>
  <p:notesSz cx="10160000" cy="7620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03B"/>
    <a:srgbClr val="F68426"/>
    <a:srgbClr val="F474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728"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62000" y="2362200"/>
            <a:ext cx="8636000" cy="1600200"/>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524000" y="4267200"/>
            <a:ext cx="7112000" cy="19050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10/07/15</a:t>
            </a:fld>
            <a:endParaRPr lang="en-US" smtClean="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10/07/15</a:t>
            </a:fld>
            <a:endParaRPr lang="en-US" smtClean="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508000" y="1752600"/>
            <a:ext cx="4419600" cy="502920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5232400" y="1752600"/>
            <a:ext cx="4419600" cy="502920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10/07/15</a:t>
            </a:fld>
            <a:endParaRPr lang="en-US" smtClean="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10/07/15</a:t>
            </a:fld>
            <a:endParaRPr lang="en-US" smtClean="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10/07/15</a:t>
            </a:fld>
            <a:endParaRPr lang="en-US" smtClean="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76300" y="394418"/>
            <a:ext cx="8407400" cy="578674"/>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876300" y="1756321"/>
            <a:ext cx="8407400" cy="4215831"/>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3454400" y="7086600"/>
            <a:ext cx="3251200" cy="381000"/>
          </a:xfrm>
          <a:prstGeom prst="rect">
            <a:avLst/>
          </a:prstGeom>
        </p:spPr>
        <p:txBody>
          <a:bodyPr wrap="square" lIns="0" tIns="0" rIns="0" bIns="0">
            <a:no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8000" y="7086600"/>
            <a:ext cx="2336800" cy="381000"/>
          </a:xfrm>
          <a:prstGeom prst="rect">
            <a:avLst/>
          </a:prstGeom>
        </p:spPr>
        <p:txBody>
          <a:bodyPr wrap="square" lIns="0" tIns="0" rIns="0" bIns="0">
            <a:noAutofit/>
          </a:bodyPr>
          <a:lstStyle>
            <a:lvl1pPr algn="l">
              <a:defRPr>
                <a:solidFill>
                  <a:schemeClr val="tx1">
                    <a:tint val="75000"/>
                  </a:schemeClr>
                </a:solidFill>
              </a:defRPr>
            </a:lvl1pPr>
          </a:lstStyle>
          <a:p>
            <a:fld id="{1D8BD707-D9CF-40AE-B4C6-C98DA3205C09}" type="datetimeFigureOut">
              <a:rPr lang="en-US" smtClean="0"/>
              <a:t>10/07/15</a:t>
            </a:fld>
            <a:endParaRPr lang="en-US" smtClean="0"/>
          </a:p>
        </p:txBody>
      </p:sp>
      <p:sp>
        <p:nvSpPr>
          <p:cNvPr id="6" name="Holder 6"/>
          <p:cNvSpPr>
            <a:spLocks noGrp="1"/>
          </p:cNvSpPr>
          <p:nvPr>
            <p:ph type="sldNum" sz="quarter" idx="7"/>
          </p:nvPr>
        </p:nvSpPr>
        <p:spPr>
          <a:xfrm>
            <a:off x="7315200" y="7086600"/>
            <a:ext cx="2336800" cy="381000"/>
          </a:xfrm>
          <a:prstGeom prst="rect">
            <a:avLst/>
          </a:prstGeom>
        </p:spPr>
        <p:txBody>
          <a:bodyPr wrap="square" lIns="0" tIns="0" rIns="0" bIns="0">
            <a:no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3087460" y="554102"/>
            <a:ext cx="106480" cy="195402"/>
          </a:xfrm>
          <a:custGeom>
            <a:avLst/>
            <a:gdLst/>
            <a:ahLst/>
            <a:cxnLst/>
            <a:rect l="l" t="t" r="r" b="b"/>
            <a:pathLst>
              <a:path w="106480" h="195402">
                <a:moveTo>
                  <a:pt x="38891" y="51879"/>
                </a:moveTo>
                <a:lnTo>
                  <a:pt x="9076" y="84861"/>
                </a:lnTo>
                <a:lnTo>
                  <a:pt x="1413" y="130035"/>
                </a:lnTo>
                <a:lnTo>
                  <a:pt x="0" y="161861"/>
                </a:lnTo>
                <a:lnTo>
                  <a:pt x="1311" y="166725"/>
                </a:lnTo>
                <a:lnTo>
                  <a:pt x="7064" y="176542"/>
                </a:lnTo>
                <a:lnTo>
                  <a:pt x="10531" y="180771"/>
                </a:lnTo>
                <a:lnTo>
                  <a:pt x="14621" y="184277"/>
                </a:lnTo>
                <a:lnTo>
                  <a:pt x="18685" y="187807"/>
                </a:lnTo>
                <a:lnTo>
                  <a:pt x="22914" y="190538"/>
                </a:lnTo>
                <a:lnTo>
                  <a:pt x="31613" y="194437"/>
                </a:lnTo>
                <a:lnTo>
                  <a:pt x="35182" y="195402"/>
                </a:lnTo>
                <a:lnTo>
                  <a:pt x="102733" y="195402"/>
                </a:lnTo>
                <a:lnTo>
                  <a:pt x="103978" y="194437"/>
                </a:lnTo>
                <a:lnTo>
                  <a:pt x="105642" y="190538"/>
                </a:lnTo>
                <a:lnTo>
                  <a:pt x="106061" y="188734"/>
                </a:lnTo>
                <a:lnTo>
                  <a:pt x="106061" y="187058"/>
                </a:lnTo>
                <a:lnTo>
                  <a:pt x="106384" y="180771"/>
                </a:lnTo>
                <a:lnTo>
                  <a:pt x="106480" y="172186"/>
                </a:lnTo>
                <a:lnTo>
                  <a:pt x="106351" y="168719"/>
                </a:lnTo>
                <a:lnTo>
                  <a:pt x="45012" y="168719"/>
                </a:lnTo>
                <a:lnTo>
                  <a:pt x="43336" y="167805"/>
                </a:lnTo>
                <a:lnTo>
                  <a:pt x="27956" y="144907"/>
                </a:lnTo>
                <a:lnTo>
                  <a:pt x="27956" y="140639"/>
                </a:lnTo>
                <a:lnTo>
                  <a:pt x="37684" y="98856"/>
                </a:lnTo>
                <a:lnTo>
                  <a:pt x="46307" y="82550"/>
                </a:lnTo>
                <a:lnTo>
                  <a:pt x="103096" y="82550"/>
                </a:lnTo>
                <a:lnTo>
                  <a:pt x="103712" y="65874"/>
                </a:lnTo>
                <a:lnTo>
                  <a:pt x="72990" y="65874"/>
                </a:lnTo>
                <a:lnTo>
                  <a:pt x="67059" y="61798"/>
                </a:lnTo>
                <a:lnTo>
                  <a:pt x="60519" y="58369"/>
                </a:lnTo>
                <a:lnTo>
                  <a:pt x="46257" y="52806"/>
                </a:lnTo>
                <a:lnTo>
                  <a:pt x="38891" y="51879"/>
                </a:lnTo>
                <a:close/>
              </a:path>
              <a:path w="106480" h="195402">
                <a:moveTo>
                  <a:pt x="103096" y="82550"/>
                </a:moveTo>
                <a:lnTo>
                  <a:pt x="48339" y="82550"/>
                </a:lnTo>
                <a:lnTo>
                  <a:pt x="50562" y="83019"/>
                </a:lnTo>
                <a:lnTo>
                  <a:pt x="55375" y="84861"/>
                </a:lnTo>
                <a:lnTo>
                  <a:pt x="72990" y="95885"/>
                </a:lnTo>
                <a:lnTo>
                  <a:pt x="72869" y="107810"/>
                </a:lnTo>
                <a:lnTo>
                  <a:pt x="72749" y="116001"/>
                </a:lnTo>
                <a:lnTo>
                  <a:pt x="72241" y="123037"/>
                </a:lnTo>
                <a:lnTo>
                  <a:pt x="71314" y="130644"/>
                </a:lnTo>
                <a:lnTo>
                  <a:pt x="71209" y="147726"/>
                </a:lnTo>
                <a:lnTo>
                  <a:pt x="45012" y="168719"/>
                </a:lnTo>
                <a:lnTo>
                  <a:pt x="106351" y="168719"/>
                </a:lnTo>
                <a:lnTo>
                  <a:pt x="105921" y="157187"/>
                </a:lnTo>
                <a:lnTo>
                  <a:pt x="105515" y="149631"/>
                </a:lnTo>
                <a:lnTo>
                  <a:pt x="104397" y="134442"/>
                </a:lnTo>
                <a:lnTo>
                  <a:pt x="103663" y="123037"/>
                </a:lnTo>
                <a:lnTo>
                  <a:pt x="102962" y="111417"/>
                </a:lnTo>
                <a:lnTo>
                  <a:pt x="102855" y="107810"/>
                </a:lnTo>
                <a:lnTo>
                  <a:pt x="102965" y="86029"/>
                </a:lnTo>
                <a:lnTo>
                  <a:pt x="103096" y="82550"/>
                </a:lnTo>
                <a:close/>
              </a:path>
              <a:path w="106480" h="195402">
                <a:moveTo>
                  <a:pt x="106061" y="0"/>
                </a:moveTo>
                <a:lnTo>
                  <a:pt x="74654" y="0"/>
                </a:lnTo>
                <a:lnTo>
                  <a:pt x="74285" y="3530"/>
                </a:lnTo>
                <a:lnTo>
                  <a:pt x="74006" y="6858"/>
                </a:lnTo>
                <a:lnTo>
                  <a:pt x="73828" y="10007"/>
                </a:lnTo>
                <a:lnTo>
                  <a:pt x="73447" y="12598"/>
                </a:lnTo>
                <a:lnTo>
                  <a:pt x="73219" y="15328"/>
                </a:lnTo>
                <a:lnTo>
                  <a:pt x="73130" y="18211"/>
                </a:lnTo>
                <a:lnTo>
                  <a:pt x="72990" y="24739"/>
                </a:lnTo>
                <a:lnTo>
                  <a:pt x="73358" y="26403"/>
                </a:lnTo>
                <a:lnTo>
                  <a:pt x="73587" y="28816"/>
                </a:lnTo>
                <a:lnTo>
                  <a:pt x="73776" y="38672"/>
                </a:lnTo>
                <a:lnTo>
                  <a:pt x="73587" y="46189"/>
                </a:lnTo>
                <a:lnTo>
                  <a:pt x="73079" y="58280"/>
                </a:lnTo>
                <a:lnTo>
                  <a:pt x="72990" y="65874"/>
                </a:lnTo>
                <a:lnTo>
                  <a:pt x="103712" y="65874"/>
                </a:lnTo>
                <a:lnTo>
                  <a:pt x="104650" y="38595"/>
                </a:lnTo>
                <a:lnTo>
                  <a:pt x="106061" y="0"/>
                </a:lnTo>
                <a:close/>
              </a:path>
            </a:pathLst>
          </a:custGeom>
          <a:solidFill>
            <a:srgbClr val="FFFFFF"/>
          </a:solidFill>
        </p:spPr>
        <p:txBody>
          <a:bodyPr wrap="square" lIns="0" tIns="0" rIns="0" bIns="0" rtlCol="0">
            <a:noAutofit/>
          </a:bodyPr>
          <a:lstStyle/>
          <a:p>
            <a:endParaRPr/>
          </a:p>
        </p:txBody>
      </p:sp>
      <p:sp>
        <p:nvSpPr>
          <p:cNvPr id="9" name="object 9"/>
          <p:cNvSpPr/>
          <p:nvPr/>
        </p:nvSpPr>
        <p:spPr>
          <a:xfrm>
            <a:off x="527055" y="349814"/>
            <a:ext cx="972382" cy="936273"/>
          </a:xfrm>
          <a:prstGeom prst="rect">
            <a:avLst/>
          </a:prstGeom>
          <a:blipFill>
            <a:blip r:embed="rId2" cstate="print"/>
            <a:stretch>
              <a:fillRect/>
            </a:stretch>
          </a:blipFill>
        </p:spPr>
        <p:txBody>
          <a:bodyPr wrap="square" lIns="0" tIns="0" rIns="0" bIns="0" rtlCol="0">
            <a:noAutofit/>
          </a:bodyPr>
          <a:lstStyle/>
          <a:p>
            <a:endParaRPr/>
          </a:p>
        </p:txBody>
      </p:sp>
      <p:pic>
        <p:nvPicPr>
          <p:cNvPr id="11" name="Imagem 11"/>
          <p:cNvPicPr>
            <a:picLocks noChangeAspect="1"/>
          </p:cNvPicPr>
          <p:nvPr/>
        </p:nvPicPr>
        <p:blipFill>
          <a:blip r:embed="rId3"/>
          <a:stretch>
            <a:fillRect/>
          </a:stretch>
        </p:blipFill>
        <p:spPr>
          <a:xfrm>
            <a:off x="0" y="567872"/>
            <a:ext cx="10168088" cy="6846853"/>
          </a:xfrm>
          <a:prstGeom prst="rect">
            <a:avLst/>
          </a:prstGeom>
        </p:spPr>
      </p:pic>
      <p:sp>
        <p:nvSpPr>
          <p:cNvPr id="12" name="object 3"/>
          <p:cNvSpPr/>
          <p:nvPr/>
        </p:nvSpPr>
        <p:spPr>
          <a:xfrm>
            <a:off x="-4267" y="2573"/>
            <a:ext cx="10183082" cy="1874988"/>
          </a:xfrm>
          <a:custGeom>
            <a:avLst/>
            <a:gdLst/>
            <a:ahLst/>
            <a:cxnLst/>
            <a:rect l="l" t="t" r="r" b="b"/>
            <a:pathLst>
              <a:path w="10159999" h="1877395">
                <a:moveTo>
                  <a:pt x="10160000" y="0"/>
                </a:moveTo>
                <a:lnTo>
                  <a:pt x="0" y="0"/>
                </a:lnTo>
                <a:lnTo>
                  <a:pt x="0" y="1662560"/>
                </a:lnTo>
                <a:lnTo>
                  <a:pt x="27243" y="1679153"/>
                </a:lnTo>
                <a:lnTo>
                  <a:pt x="288069" y="1773408"/>
                </a:lnTo>
                <a:lnTo>
                  <a:pt x="592786" y="1835860"/>
                </a:lnTo>
                <a:lnTo>
                  <a:pt x="936369" y="1869520"/>
                </a:lnTo>
                <a:lnTo>
                  <a:pt x="1313791" y="1877395"/>
                </a:lnTo>
                <a:lnTo>
                  <a:pt x="1720023" y="1862495"/>
                </a:lnTo>
                <a:lnTo>
                  <a:pt x="2150039" y="1827829"/>
                </a:lnTo>
                <a:lnTo>
                  <a:pt x="2598811" y="1776406"/>
                </a:lnTo>
                <a:lnTo>
                  <a:pt x="3061313" y="1711235"/>
                </a:lnTo>
                <a:lnTo>
                  <a:pt x="3532517" y="1635324"/>
                </a:lnTo>
                <a:lnTo>
                  <a:pt x="4007396" y="1551682"/>
                </a:lnTo>
                <a:lnTo>
                  <a:pt x="6260962" y="1122831"/>
                </a:lnTo>
                <a:lnTo>
                  <a:pt x="6652319" y="1055994"/>
                </a:lnTo>
                <a:lnTo>
                  <a:pt x="7012161" y="1002489"/>
                </a:lnTo>
                <a:lnTo>
                  <a:pt x="7335460" y="965325"/>
                </a:lnTo>
                <a:lnTo>
                  <a:pt x="7617189" y="947511"/>
                </a:lnTo>
                <a:lnTo>
                  <a:pt x="8288814" y="930705"/>
                </a:lnTo>
                <a:lnTo>
                  <a:pt x="8471713" y="927974"/>
                </a:lnTo>
                <a:lnTo>
                  <a:pt x="10160000" y="927192"/>
                </a:lnTo>
                <a:lnTo>
                  <a:pt x="10160000" y="0"/>
                </a:lnTo>
              </a:path>
              <a:path w="10159999" h="1877395">
                <a:moveTo>
                  <a:pt x="10160000" y="927192"/>
                </a:moveTo>
                <a:lnTo>
                  <a:pt x="8638010" y="927192"/>
                </a:lnTo>
                <a:lnTo>
                  <a:pt x="8790034" y="928671"/>
                </a:lnTo>
                <a:lnTo>
                  <a:pt x="8930119" y="932719"/>
                </a:lnTo>
                <a:lnTo>
                  <a:pt x="9060593" y="939644"/>
                </a:lnTo>
                <a:lnTo>
                  <a:pt x="9183789" y="949757"/>
                </a:lnTo>
                <a:lnTo>
                  <a:pt x="9302038" y="963367"/>
                </a:lnTo>
                <a:lnTo>
                  <a:pt x="9417670" y="980782"/>
                </a:lnTo>
                <a:lnTo>
                  <a:pt x="9533016" y="1002313"/>
                </a:lnTo>
                <a:lnTo>
                  <a:pt x="9650408" y="1028267"/>
                </a:lnTo>
                <a:lnTo>
                  <a:pt x="9772177" y="1058956"/>
                </a:lnTo>
                <a:lnTo>
                  <a:pt x="9900653" y="1094686"/>
                </a:lnTo>
                <a:lnTo>
                  <a:pt x="10038168" y="1135769"/>
                </a:lnTo>
                <a:lnTo>
                  <a:pt x="10160000" y="1174019"/>
                </a:lnTo>
                <a:lnTo>
                  <a:pt x="10160000" y="927192"/>
                </a:lnTo>
              </a:path>
            </a:pathLst>
          </a:custGeom>
          <a:solidFill>
            <a:srgbClr val="F8971D"/>
          </a:solidFill>
        </p:spPr>
        <p:txBody>
          <a:bodyPr wrap="square" lIns="0" tIns="0" rIns="0" bIns="0" rtlCol="0">
            <a:noAutofit/>
          </a:bodyPr>
          <a:lstStyle/>
          <a:p>
            <a:endParaRPr/>
          </a:p>
        </p:txBody>
      </p:sp>
      <p:sp>
        <p:nvSpPr>
          <p:cNvPr id="13" name="object 4"/>
          <p:cNvSpPr/>
          <p:nvPr/>
        </p:nvSpPr>
        <p:spPr>
          <a:xfrm>
            <a:off x="-23083" y="5334000"/>
            <a:ext cx="10183083" cy="2002797"/>
          </a:xfrm>
          <a:custGeom>
            <a:avLst/>
            <a:gdLst/>
            <a:ahLst/>
            <a:cxnLst/>
            <a:rect l="l" t="t" r="r" b="b"/>
            <a:pathLst>
              <a:path w="10160000" h="2005369">
                <a:moveTo>
                  <a:pt x="3500991" y="0"/>
                </a:moveTo>
                <a:lnTo>
                  <a:pt x="3107932" y="13306"/>
                </a:lnTo>
                <a:lnTo>
                  <a:pt x="2717941" y="40077"/>
                </a:lnTo>
                <a:lnTo>
                  <a:pt x="2332552" y="78883"/>
                </a:lnTo>
                <a:lnTo>
                  <a:pt x="1953301" y="128294"/>
                </a:lnTo>
                <a:lnTo>
                  <a:pt x="1581720" y="186878"/>
                </a:lnTo>
                <a:lnTo>
                  <a:pt x="1219345" y="253205"/>
                </a:lnTo>
                <a:lnTo>
                  <a:pt x="867709" y="325846"/>
                </a:lnTo>
                <a:lnTo>
                  <a:pt x="528346" y="403369"/>
                </a:lnTo>
                <a:lnTo>
                  <a:pt x="202792" y="484344"/>
                </a:lnTo>
                <a:lnTo>
                  <a:pt x="0" y="538601"/>
                </a:lnTo>
                <a:lnTo>
                  <a:pt x="0" y="2005369"/>
                </a:lnTo>
                <a:lnTo>
                  <a:pt x="10160000" y="2005369"/>
                </a:lnTo>
                <a:lnTo>
                  <a:pt x="10160000" y="441408"/>
                </a:lnTo>
                <a:lnTo>
                  <a:pt x="9402000" y="441408"/>
                </a:lnTo>
                <a:lnTo>
                  <a:pt x="9180229" y="436988"/>
                </a:lnTo>
                <a:lnTo>
                  <a:pt x="8954199" y="427166"/>
                </a:lnTo>
                <a:lnTo>
                  <a:pt x="8723330" y="412529"/>
                </a:lnTo>
                <a:lnTo>
                  <a:pt x="8487037" y="393663"/>
                </a:lnTo>
                <a:lnTo>
                  <a:pt x="7995851" y="345584"/>
                </a:lnTo>
                <a:lnTo>
                  <a:pt x="6331531" y="160783"/>
                </a:lnTo>
                <a:lnTo>
                  <a:pt x="5697628" y="101287"/>
                </a:lnTo>
                <a:lnTo>
                  <a:pt x="5363218" y="74571"/>
                </a:lnTo>
                <a:lnTo>
                  <a:pt x="5016391" y="50657"/>
                </a:lnTo>
                <a:lnTo>
                  <a:pt x="4656565" y="30131"/>
                </a:lnTo>
                <a:lnTo>
                  <a:pt x="4283158" y="13580"/>
                </a:lnTo>
                <a:lnTo>
                  <a:pt x="3895585" y="1589"/>
                </a:lnTo>
                <a:lnTo>
                  <a:pt x="3500991" y="0"/>
                </a:lnTo>
                <a:close/>
              </a:path>
              <a:path w="10160000" h="2005369">
                <a:moveTo>
                  <a:pt x="10160000" y="421559"/>
                </a:moveTo>
                <a:lnTo>
                  <a:pt x="10040905" y="426806"/>
                </a:lnTo>
                <a:lnTo>
                  <a:pt x="9620097" y="439840"/>
                </a:lnTo>
                <a:lnTo>
                  <a:pt x="9402000" y="441408"/>
                </a:lnTo>
                <a:lnTo>
                  <a:pt x="10160000" y="441408"/>
                </a:lnTo>
                <a:lnTo>
                  <a:pt x="10160000" y="421559"/>
                </a:lnTo>
                <a:close/>
              </a:path>
            </a:pathLst>
          </a:custGeom>
          <a:solidFill>
            <a:srgbClr val="F8971D"/>
          </a:solidFill>
        </p:spPr>
        <p:txBody>
          <a:bodyPr wrap="square" lIns="0" tIns="0" rIns="0" bIns="0" rtlCol="0">
            <a:noAutofit/>
          </a:bodyPr>
          <a:lstStyle/>
          <a:p>
            <a:endParaRPr/>
          </a:p>
        </p:txBody>
      </p:sp>
      <p:sp>
        <p:nvSpPr>
          <p:cNvPr id="14" name="object 5"/>
          <p:cNvSpPr/>
          <p:nvPr/>
        </p:nvSpPr>
        <p:spPr>
          <a:xfrm>
            <a:off x="1590022" y="509322"/>
            <a:ext cx="1359019" cy="254639"/>
          </a:xfrm>
          <a:prstGeom prst="rect">
            <a:avLst/>
          </a:prstGeom>
          <a:blipFill>
            <a:blip r:embed="rId4" cstate="print"/>
            <a:stretch>
              <a:fillRect/>
            </a:stretch>
          </a:blipFill>
        </p:spPr>
        <p:txBody>
          <a:bodyPr wrap="square" lIns="0" tIns="0" rIns="0" bIns="0" rtlCol="0">
            <a:noAutofit/>
          </a:bodyPr>
          <a:lstStyle/>
          <a:p>
            <a:endParaRPr/>
          </a:p>
        </p:txBody>
      </p:sp>
      <p:sp>
        <p:nvSpPr>
          <p:cNvPr id="15" name="object 6"/>
          <p:cNvSpPr/>
          <p:nvPr/>
        </p:nvSpPr>
        <p:spPr>
          <a:xfrm>
            <a:off x="3064377" y="556675"/>
            <a:ext cx="106722" cy="195151"/>
          </a:xfrm>
          <a:custGeom>
            <a:avLst/>
            <a:gdLst/>
            <a:ahLst/>
            <a:cxnLst/>
            <a:rect l="l" t="t" r="r" b="b"/>
            <a:pathLst>
              <a:path w="106480" h="195402">
                <a:moveTo>
                  <a:pt x="38891" y="51879"/>
                </a:moveTo>
                <a:lnTo>
                  <a:pt x="9076" y="84861"/>
                </a:lnTo>
                <a:lnTo>
                  <a:pt x="1413" y="130035"/>
                </a:lnTo>
                <a:lnTo>
                  <a:pt x="0" y="161861"/>
                </a:lnTo>
                <a:lnTo>
                  <a:pt x="1311" y="166725"/>
                </a:lnTo>
                <a:lnTo>
                  <a:pt x="7064" y="176542"/>
                </a:lnTo>
                <a:lnTo>
                  <a:pt x="10531" y="180771"/>
                </a:lnTo>
                <a:lnTo>
                  <a:pt x="14621" y="184277"/>
                </a:lnTo>
                <a:lnTo>
                  <a:pt x="18685" y="187807"/>
                </a:lnTo>
                <a:lnTo>
                  <a:pt x="22914" y="190538"/>
                </a:lnTo>
                <a:lnTo>
                  <a:pt x="31613" y="194437"/>
                </a:lnTo>
                <a:lnTo>
                  <a:pt x="35182" y="195402"/>
                </a:lnTo>
                <a:lnTo>
                  <a:pt x="102733" y="195402"/>
                </a:lnTo>
                <a:lnTo>
                  <a:pt x="103978" y="194437"/>
                </a:lnTo>
                <a:lnTo>
                  <a:pt x="105642" y="190538"/>
                </a:lnTo>
                <a:lnTo>
                  <a:pt x="106061" y="188734"/>
                </a:lnTo>
                <a:lnTo>
                  <a:pt x="106061" y="187058"/>
                </a:lnTo>
                <a:lnTo>
                  <a:pt x="106384" y="180771"/>
                </a:lnTo>
                <a:lnTo>
                  <a:pt x="106480" y="172186"/>
                </a:lnTo>
                <a:lnTo>
                  <a:pt x="106351" y="168719"/>
                </a:lnTo>
                <a:lnTo>
                  <a:pt x="45012" y="168719"/>
                </a:lnTo>
                <a:lnTo>
                  <a:pt x="43336" y="167805"/>
                </a:lnTo>
                <a:lnTo>
                  <a:pt x="27956" y="144907"/>
                </a:lnTo>
                <a:lnTo>
                  <a:pt x="27956" y="140639"/>
                </a:lnTo>
                <a:lnTo>
                  <a:pt x="37684" y="98856"/>
                </a:lnTo>
                <a:lnTo>
                  <a:pt x="46307" y="82550"/>
                </a:lnTo>
                <a:lnTo>
                  <a:pt x="103096" y="82550"/>
                </a:lnTo>
                <a:lnTo>
                  <a:pt x="103712" y="65874"/>
                </a:lnTo>
                <a:lnTo>
                  <a:pt x="72990" y="65874"/>
                </a:lnTo>
                <a:lnTo>
                  <a:pt x="67059" y="61798"/>
                </a:lnTo>
                <a:lnTo>
                  <a:pt x="60519" y="58369"/>
                </a:lnTo>
                <a:lnTo>
                  <a:pt x="46257" y="52806"/>
                </a:lnTo>
                <a:lnTo>
                  <a:pt x="38891" y="51879"/>
                </a:lnTo>
                <a:close/>
              </a:path>
              <a:path w="106480" h="195402">
                <a:moveTo>
                  <a:pt x="103096" y="82550"/>
                </a:moveTo>
                <a:lnTo>
                  <a:pt x="48339" y="82550"/>
                </a:lnTo>
                <a:lnTo>
                  <a:pt x="50562" y="83019"/>
                </a:lnTo>
                <a:lnTo>
                  <a:pt x="55375" y="84861"/>
                </a:lnTo>
                <a:lnTo>
                  <a:pt x="72990" y="95885"/>
                </a:lnTo>
                <a:lnTo>
                  <a:pt x="72869" y="107810"/>
                </a:lnTo>
                <a:lnTo>
                  <a:pt x="72749" y="116001"/>
                </a:lnTo>
                <a:lnTo>
                  <a:pt x="72241" y="123037"/>
                </a:lnTo>
                <a:lnTo>
                  <a:pt x="71314" y="130644"/>
                </a:lnTo>
                <a:lnTo>
                  <a:pt x="71209" y="147726"/>
                </a:lnTo>
                <a:lnTo>
                  <a:pt x="45012" y="168719"/>
                </a:lnTo>
                <a:lnTo>
                  <a:pt x="106351" y="168719"/>
                </a:lnTo>
                <a:lnTo>
                  <a:pt x="105921" y="157187"/>
                </a:lnTo>
                <a:lnTo>
                  <a:pt x="105515" y="149631"/>
                </a:lnTo>
                <a:lnTo>
                  <a:pt x="104397" y="134442"/>
                </a:lnTo>
                <a:lnTo>
                  <a:pt x="103663" y="123037"/>
                </a:lnTo>
                <a:lnTo>
                  <a:pt x="102962" y="111417"/>
                </a:lnTo>
                <a:lnTo>
                  <a:pt x="102855" y="107810"/>
                </a:lnTo>
                <a:lnTo>
                  <a:pt x="102965" y="86029"/>
                </a:lnTo>
                <a:lnTo>
                  <a:pt x="103096" y="82550"/>
                </a:lnTo>
                <a:close/>
              </a:path>
              <a:path w="106480" h="195402">
                <a:moveTo>
                  <a:pt x="106061" y="0"/>
                </a:moveTo>
                <a:lnTo>
                  <a:pt x="74654" y="0"/>
                </a:lnTo>
                <a:lnTo>
                  <a:pt x="74285" y="3530"/>
                </a:lnTo>
                <a:lnTo>
                  <a:pt x="74006" y="6858"/>
                </a:lnTo>
                <a:lnTo>
                  <a:pt x="73828" y="10007"/>
                </a:lnTo>
                <a:lnTo>
                  <a:pt x="73447" y="12598"/>
                </a:lnTo>
                <a:lnTo>
                  <a:pt x="73219" y="15328"/>
                </a:lnTo>
                <a:lnTo>
                  <a:pt x="73130" y="18211"/>
                </a:lnTo>
                <a:lnTo>
                  <a:pt x="72990" y="24739"/>
                </a:lnTo>
                <a:lnTo>
                  <a:pt x="73358" y="26403"/>
                </a:lnTo>
                <a:lnTo>
                  <a:pt x="73587" y="28816"/>
                </a:lnTo>
                <a:lnTo>
                  <a:pt x="73776" y="38672"/>
                </a:lnTo>
                <a:lnTo>
                  <a:pt x="73587" y="46189"/>
                </a:lnTo>
                <a:lnTo>
                  <a:pt x="73079" y="58280"/>
                </a:lnTo>
                <a:lnTo>
                  <a:pt x="72990" y="65874"/>
                </a:lnTo>
                <a:lnTo>
                  <a:pt x="103712" y="65874"/>
                </a:lnTo>
                <a:lnTo>
                  <a:pt x="104650" y="38595"/>
                </a:lnTo>
                <a:lnTo>
                  <a:pt x="106061" y="0"/>
                </a:lnTo>
                <a:close/>
              </a:path>
            </a:pathLst>
          </a:custGeom>
          <a:solidFill>
            <a:srgbClr val="FFFFFF"/>
          </a:solidFill>
        </p:spPr>
        <p:txBody>
          <a:bodyPr wrap="square" lIns="0" tIns="0" rIns="0" bIns="0" rtlCol="0">
            <a:noAutofit/>
          </a:bodyPr>
          <a:lstStyle/>
          <a:p>
            <a:endParaRPr/>
          </a:p>
        </p:txBody>
      </p:sp>
      <p:sp>
        <p:nvSpPr>
          <p:cNvPr id="16" name="object 8"/>
          <p:cNvSpPr/>
          <p:nvPr/>
        </p:nvSpPr>
        <p:spPr>
          <a:xfrm>
            <a:off x="1932716" y="916974"/>
            <a:ext cx="1919837" cy="350353"/>
          </a:xfrm>
          <a:prstGeom prst="rect">
            <a:avLst/>
          </a:prstGeom>
          <a:blipFill>
            <a:blip r:embed="rId5" cstate="print"/>
            <a:stretch>
              <a:fillRect/>
            </a:stretch>
          </a:blipFill>
        </p:spPr>
        <p:txBody>
          <a:bodyPr wrap="square" lIns="0" tIns="0" rIns="0" bIns="0" rtlCol="0">
            <a:noAutofit/>
          </a:bodyPr>
          <a:lstStyle/>
          <a:p>
            <a:endParaRPr/>
          </a:p>
        </p:txBody>
      </p:sp>
      <p:sp>
        <p:nvSpPr>
          <p:cNvPr id="17" name="object 9"/>
          <p:cNvSpPr/>
          <p:nvPr/>
        </p:nvSpPr>
        <p:spPr>
          <a:xfrm>
            <a:off x="503971" y="352386"/>
            <a:ext cx="974591" cy="935072"/>
          </a:xfrm>
          <a:prstGeom prst="rect">
            <a:avLst/>
          </a:prstGeom>
          <a:blipFill>
            <a:blip r:embed="rId2" cstate="print"/>
            <a:stretch>
              <a:fillRect/>
            </a:stretch>
          </a:blipFill>
        </p:spPr>
        <p:txBody>
          <a:bodyPr wrap="square" lIns="0" tIns="0" rIns="0" bIns="0" rtlCol="0">
            <a:noAutofit/>
          </a:bodyPr>
          <a:lstStyle/>
          <a:p>
            <a:endParaRPr/>
          </a:p>
        </p:txBody>
      </p:sp>
      <p:sp>
        <p:nvSpPr>
          <p:cNvPr id="19" name="object 7"/>
          <p:cNvSpPr/>
          <p:nvPr/>
        </p:nvSpPr>
        <p:spPr>
          <a:xfrm>
            <a:off x="3198876" y="608849"/>
            <a:ext cx="91963" cy="147256"/>
          </a:xfrm>
          <a:custGeom>
            <a:avLst/>
            <a:gdLst/>
            <a:ahLst/>
            <a:cxnLst/>
            <a:rect l="l" t="t" r="r" b="b"/>
            <a:pathLst>
              <a:path w="91963" h="147256">
                <a:moveTo>
                  <a:pt x="37759" y="0"/>
                </a:moveTo>
                <a:lnTo>
                  <a:pt x="14416" y="13144"/>
                </a:lnTo>
                <a:lnTo>
                  <a:pt x="10708" y="17602"/>
                </a:lnTo>
                <a:lnTo>
                  <a:pt x="126" y="54559"/>
                </a:lnTo>
                <a:lnTo>
                  <a:pt x="0" y="74485"/>
                </a:lnTo>
                <a:lnTo>
                  <a:pt x="104" y="78282"/>
                </a:lnTo>
                <a:lnTo>
                  <a:pt x="6263" y="118770"/>
                </a:lnTo>
                <a:lnTo>
                  <a:pt x="40769" y="147256"/>
                </a:lnTo>
                <a:lnTo>
                  <a:pt x="48236" y="146837"/>
                </a:lnTo>
                <a:lnTo>
                  <a:pt x="80710" y="122618"/>
                </a:lnTo>
                <a:lnTo>
                  <a:pt x="81906" y="119189"/>
                </a:lnTo>
                <a:lnTo>
                  <a:pt x="45735" y="119189"/>
                </a:lnTo>
                <a:lnTo>
                  <a:pt x="43144" y="118630"/>
                </a:lnTo>
                <a:lnTo>
                  <a:pt x="41556" y="117754"/>
                </a:lnTo>
                <a:lnTo>
                  <a:pt x="39715" y="116268"/>
                </a:lnTo>
                <a:lnTo>
                  <a:pt x="37302" y="115163"/>
                </a:lnTo>
                <a:lnTo>
                  <a:pt x="29885" y="86626"/>
                </a:lnTo>
                <a:lnTo>
                  <a:pt x="29326" y="83654"/>
                </a:lnTo>
                <a:lnTo>
                  <a:pt x="28590" y="81241"/>
                </a:lnTo>
                <a:lnTo>
                  <a:pt x="34152" y="81241"/>
                </a:lnTo>
                <a:lnTo>
                  <a:pt x="40769" y="80962"/>
                </a:lnTo>
                <a:lnTo>
                  <a:pt x="56149" y="79857"/>
                </a:lnTo>
                <a:lnTo>
                  <a:pt x="63235" y="79578"/>
                </a:lnTo>
                <a:lnTo>
                  <a:pt x="80850" y="79578"/>
                </a:lnTo>
                <a:lnTo>
                  <a:pt x="81968" y="79209"/>
                </a:lnTo>
                <a:lnTo>
                  <a:pt x="83161" y="78981"/>
                </a:lnTo>
                <a:lnTo>
                  <a:pt x="85752" y="78790"/>
                </a:lnTo>
                <a:lnTo>
                  <a:pt x="86959" y="78651"/>
                </a:lnTo>
                <a:lnTo>
                  <a:pt x="89372" y="78282"/>
                </a:lnTo>
                <a:lnTo>
                  <a:pt x="91963" y="78181"/>
                </a:lnTo>
                <a:lnTo>
                  <a:pt x="91910" y="73190"/>
                </a:lnTo>
                <a:lnTo>
                  <a:pt x="91785" y="70129"/>
                </a:lnTo>
                <a:lnTo>
                  <a:pt x="91035" y="60121"/>
                </a:lnTo>
                <a:lnTo>
                  <a:pt x="90388" y="54889"/>
                </a:lnTo>
                <a:lnTo>
                  <a:pt x="90332" y="54559"/>
                </a:lnTo>
                <a:lnTo>
                  <a:pt x="28590" y="54559"/>
                </a:lnTo>
                <a:lnTo>
                  <a:pt x="28691" y="50863"/>
                </a:lnTo>
                <a:lnTo>
                  <a:pt x="49672" y="24676"/>
                </a:lnTo>
                <a:lnTo>
                  <a:pt x="82918" y="24676"/>
                </a:lnTo>
                <a:lnTo>
                  <a:pt x="82057" y="22644"/>
                </a:lnTo>
                <a:lnTo>
                  <a:pt x="52681" y="1651"/>
                </a:lnTo>
                <a:lnTo>
                  <a:pt x="48694" y="1181"/>
                </a:lnTo>
                <a:lnTo>
                  <a:pt x="41277" y="76"/>
                </a:lnTo>
                <a:lnTo>
                  <a:pt x="37759" y="0"/>
                </a:lnTo>
                <a:close/>
              </a:path>
              <a:path w="91963" h="147256">
                <a:moveTo>
                  <a:pt x="70741" y="93891"/>
                </a:moveTo>
                <a:lnTo>
                  <a:pt x="61673" y="102743"/>
                </a:lnTo>
                <a:lnTo>
                  <a:pt x="61254" y="103987"/>
                </a:lnTo>
                <a:lnTo>
                  <a:pt x="59578" y="107149"/>
                </a:lnTo>
                <a:lnTo>
                  <a:pt x="57965" y="109131"/>
                </a:lnTo>
                <a:lnTo>
                  <a:pt x="55552" y="111544"/>
                </a:lnTo>
                <a:lnTo>
                  <a:pt x="53888" y="113030"/>
                </a:lnTo>
                <a:lnTo>
                  <a:pt x="52491" y="114414"/>
                </a:lnTo>
                <a:lnTo>
                  <a:pt x="50268" y="117005"/>
                </a:lnTo>
                <a:lnTo>
                  <a:pt x="49164" y="117944"/>
                </a:lnTo>
                <a:lnTo>
                  <a:pt x="46941" y="119049"/>
                </a:lnTo>
                <a:lnTo>
                  <a:pt x="45735" y="119189"/>
                </a:lnTo>
                <a:lnTo>
                  <a:pt x="81906" y="119189"/>
                </a:lnTo>
                <a:lnTo>
                  <a:pt x="83559" y="114414"/>
                </a:lnTo>
                <a:lnTo>
                  <a:pt x="84647" y="110705"/>
                </a:lnTo>
                <a:lnTo>
                  <a:pt x="85574" y="106819"/>
                </a:lnTo>
                <a:lnTo>
                  <a:pt x="85943" y="105892"/>
                </a:lnTo>
                <a:lnTo>
                  <a:pt x="86171" y="105016"/>
                </a:lnTo>
                <a:lnTo>
                  <a:pt x="86362" y="103339"/>
                </a:lnTo>
                <a:lnTo>
                  <a:pt x="86502" y="102463"/>
                </a:lnTo>
                <a:lnTo>
                  <a:pt x="86870" y="100609"/>
                </a:lnTo>
                <a:lnTo>
                  <a:pt x="86959" y="98755"/>
                </a:lnTo>
                <a:lnTo>
                  <a:pt x="85473" y="98018"/>
                </a:lnTo>
                <a:lnTo>
                  <a:pt x="83492" y="97129"/>
                </a:lnTo>
                <a:lnTo>
                  <a:pt x="78488" y="95110"/>
                </a:lnTo>
                <a:lnTo>
                  <a:pt x="75935" y="94449"/>
                </a:lnTo>
                <a:lnTo>
                  <a:pt x="70741" y="93891"/>
                </a:lnTo>
                <a:close/>
              </a:path>
              <a:path w="91963" h="147256">
                <a:moveTo>
                  <a:pt x="82918" y="24676"/>
                </a:moveTo>
                <a:lnTo>
                  <a:pt x="49672" y="24676"/>
                </a:lnTo>
                <a:lnTo>
                  <a:pt x="53050" y="26581"/>
                </a:lnTo>
                <a:lnTo>
                  <a:pt x="56949" y="30657"/>
                </a:lnTo>
                <a:lnTo>
                  <a:pt x="61673" y="54559"/>
                </a:lnTo>
                <a:lnTo>
                  <a:pt x="90332" y="54559"/>
                </a:lnTo>
                <a:lnTo>
                  <a:pt x="88534" y="43954"/>
                </a:lnTo>
                <a:lnTo>
                  <a:pt x="87289" y="38481"/>
                </a:lnTo>
                <a:lnTo>
                  <a:pt x="84139" y="27559"/>
                </a:lnTo>
                <a:lnTo>
                  <a:pt x="82918" y="24676"/>
                </a:lnTo>
                <a:close/>
              </a:path>
            </a:pathLst>
          </a:custGeom>
          <a:solidFill>
            <a:srgbClr val="FFFFFF"/>
          </a:solidFill>
        </p:spPr>
        <p:txBody>
          <a:bodyPr wrap="square" lIns="0" tIns="0" rIns="0" bIns="0" rtlCol="0">
            <a:noAutofit/>
          </a:bodyPr>
          <a:lstStyle/>
          <a:p>
            <a:endParaRPr/>
          </a:p>
        </p:txBody>
      </p:sp>
      <p:sp>
        <p:nvSpPr>
          <p:cNvPr id="20" name="object 10"/>
          <p:cNvSpPr txBox="1"/>
          <p:nvPr/>
        </p:nvSpPr>
        <p:spPr>
          <a:xfrm>
            <a:off x="3403600" y="5867400"/>
            <a:ext cx="6477000" cy="1001889"/>
          </a:xfrm>
          <a:prstGeom prst="rect">
            <a:avLst/>
          </a:prstGeom>
        </p:spPr>
        <p:txBody>
          <a:bodyPr vert="horz" wrap="square" lIns="0" tIns="0" rIns="0" bIns="0" rtlCol="0">
            <a:noAutofit/>
          </a:bodyPr>
          <a:lstStyle/>
          <a:p>
            <a:pPr marL="14111"/>
            <a:r>
              <a:rPr sz="4400" dirty="0">
                <a:solidFill>
                  <a:srgbClr val="FFFFFF"/>
                </a:solidFill>
                <a:latin typeface="Gill Sans Light"/>
                <a:cs typeface="Gill Sans Light"/>
              </a:rPr>
              <a:t>Fases</a:t>
            </a:r>
            <a:r>
              <a:rPr sz="4400" spc="6" dirty="0">
                <a:solidFill>
                  <a:srgbClr val="FFFFFF"/>
                </a:solidFill>
                <a:latin typeface="Gill Sans Light"/>
                <a:cs typeface="Gill Sans Light"/>
              </a:rPr>
              <a:t> </a:t>
            </a:r>
            <a:r>
              <a:rPr sz="4400" dirty="0" smtClean="0">
                <a:solidFill>
                  <a:srgbClr val="FFFFFF"/>
                </a:solidFill>
                <a:latin typeface="Gill Sans Light"/>
                <a:cs typeface="Gill Sans Light"/>
              </a:rPr>
              <a:t>d</a:t>
            </a:r>
            <a:r>
              <a:rPr lang="x-none" sz="4400" dirty="0" smtClean="0">
                <a:solidFill>
                  <a:srgbClr val="FFFFFF"/>
                </a:solidFill>
                <a:latin typeface="Gill Sans Light"/>
                <a:cs typeface="Gill Sans Light"/>
              </a:rPr>
              <a:t>e</a:t>
            </a:r>
            <a:r>
              <a:rPr sz="4400" dirty="0" smtClean="0">
                <a:solidFill>
                  <a:srgbClr val="FFFFFF"/>
                </a:solidFill>
                <a:latin typeface="Gill Sans Light"/>
                <a:cs typeface="Gill Sans Light"/>
              </a:rPr>
              <a:t> </a:t>
            </a:r>
            <a:r>
              <a:rPr sz="4000" b="1" spc="-361" dirty="0" smtClean="0">
                <a:solidFill>
                  <a:srgbClr val="FFFFFF"/>
                </a:solidFill>
                <a:latin typeface="Gill Sans SemiBold"/>
                <a:cs typeface="Gill Sans SemiBold"/>
              </a:rPr>
              <a:t>T</a:t>
            </a:r>
            <a:r>
              <a:rPr sz="4000" b="1" dirty="0" smtClean="0">
                <a:solidFill>
                  <a:srgbClr val="FFFFFF"/>
                </a:solidFill>
                <a:latin typeface="Gill Sans SemiBold"/>
                <a:cs typeface="Gill Sans SemiBold"/>
              </a:rPr>
              <a:t>ransforma</a:t>
            </a:r>
            <a:r>
              <a:rPr lang="x-none" sz="4000" b="1" dirty="0" smtClean="0">
                <a:solidFill>
                  <a:srgbClr val="FFFFFF"/>
                </a:solidFill>
                <a:latin typeface="Gill Sans SemiBold"/>
                <a:cs typeface="Gill Sans SemiBold"/>
              </a:rPr>
              <a:t>ci</a:t>
            </a:r>
            <a:r>
              <a:rPr lang="x-none" sz="4000" b="1" dirty="0" smtClean="0">
                <a:solidFill>
                  <a:srgbClr val="FFFFFF"/>
                </a:solidFill>
                <a:latin typeface="Gill Sans SemiBold"/>
                <a:cs typeface="Gill Sans SemiBold"/>
              </a:rPr>
              <a:t>ón</a:t>
            </a:r>
            <a:endParaRPr lang="x-none" sz="4000" b="1" dirty="0">
              <a:solidFill>
                <a:srgbClr val="FFFFFF"/>
              </a:solidFill>
              <a:latin typeface="Gill Sans SemiBold"/>
              <a:cs typeface="Gill Sans SemiBold"/>
            </a:endParaRPr>
          </a:p>
          <a:p>
            <a:pPr marL="14111" algn="r"/>
            <a:r>
              <a:rPr lang="x-none" sz="2400" b="1" dirty="0" smtClean="0">
                <a:solidFill>
                  <a:srgbClr val="FFFFFF"/>
                </a:solidFill>
                <a:latin typeface="Gill Sans Light"/>
                <a:cs typeface="Gill Sans Light"/>
              </a:rPr>
              <a:t>So</a:t>
            </a:r>
            <a:r>
              <a:rPr lang="x-none" sz="2400" b="1" dirty="0" smtClean="0">
                <a:solidFill>
                  <a:srgbClr val="FFFFFF"/>
                </a:solidFill>
                <a:latin typeface="Gill Sans Light"/>
                <a:cs typeface="Gill Sans Light"/>
              </a:rPr>
              <a:t>ñando</a:t>
            </a:r>
            <a:r>
              <a:rPr lang="x-none" sz="2400" b="1" dirty="0" smtClean="0">
                <a:solidFill>
                  <a:srgbClr val="FFFFFF"/>
                </a:solidFill>
                <a:latin typeface="Gill Sans Light"/>
                <a:cs typeface="Gill Sans Light"/>
              </a:rPr>
              <a:t> una nuevva escuela </a:t>
            </a:r>
            <a:endParaRPr lang="x-none" sz="2400" b="1" dirty="0">
              <a:solidFill>
                <a:srgbClr val="FFFFFF"/>
              </a:solidFill>
              <a:latin typeface="Gill Sans Light"/>
              <a:cs typeface="Gill Sans Light"/>
            </a:endParaRPr>
          </a:p>
          <a:p>
            <a:pPr marL="14111" algn="r"/>
            <a:r>
              <a:rPr lang="x-none" sz="2400" b="1" dirty="0" smtClean="0">
                <a:solidFill>
                  <a:srgbClr val="FFFFFF"/>
                </a:solidFill>
                <a:latin typeface="Gill Sans Light"/>
                <a:cs typeface="Gill Sans Light"/>
              </a:rPr>
              <a:t>Escuela </a:t>
            </a:r>
            <a:r>
              <a:rPr lang="x-none" sz="2400" b="1" dirty="0">
                <a:solidFill>
                  <a:srgbClr val="FFFFFF"/>
                </a:solidFill>
                <a:latin typeface="Gill Sans Light"/>
                <a:cs typeface="Gill Sans Light"/>
              </a:rPr>
              <a:t>Eva Santos - Uruçuca – Bahia </a:t>
            </a:r>
            <a:endParaRPr sz="2400" dirty="0">
              <a:latin typeface="Gill Sans Light"/>
              <a:cs typeface="Gill Sans Light"/>
            </a:endParaRPr>
          </a:p>
        </p:txBody>
      </p:sp>
    </p:spTree>
    <p:extLst>
      <p:ext uri="{BB962C8B-B14F-4D97-AF65-F5344CB8AC3E}">
        <p14:creationId xmlns:p14="http://schemas.microsoft.com/office/powerpoint/2010/main" val="23626861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1041400" y="346790"/>
            <a:ext cx="8407400" cy="578674"/>
          </a:xfrm>
          <a:prstGeom prst="rect">
            <a:avLst/>
          </a:prstGeom>
        </p:spPr>
        <p:txBody>
          <a:bodyPr vert="horz" wrap="square" lIns="0" tIns="0" rIns="0" bIns="0" rtlCol="0">
            <a:noAutofit/>
          </a:bodyPr>
          <a:lstStyle/>
          <a:p>
            <a:pPr marL="12700" algn="ctr">
              <a:lnSpc>
                <a:spcPts val="4455"/>
              </a:lnSpc>
              <a:tabLst>
                <a:tab pos="8394065" algn="l"/>
              </a:tabLst>
            </a:pPr>
            <a:r>
              <a:rPr lang="es-ES_tradnl" sz="3600" b="1" u="sng" dirty="0" smtClean="0">
                <a:solidFill>
                  <a:srgbClr val="3382AA"/>
                </a:solidFill>
                <a:latin typeface="Verdana "/>
                <a:cs typeface="Verdana "/>
              </a:rPr>
              <a:t>Implementaci</a:t>
            </a:r>
            <a:r>
              <a:rPr lang="es-ES_tradnl" sz="3600" b="1" u="sng" dirty="0" smtClean="0">
                <a:solidFill>
                  <a:srgbClr val="3382AA"/>
                </a:solidFill>
                <a:latin typeface="Verdana "/>
                <a:cs typeface="Verdana "/>
              </a:rPr>
              <a:t>ón</a:t>
            </a:r>
            <a:r>
              <a:rPr lang="es-ES_tradnl" sz="3600" b="1" u="sng" dirty="0" smtClean="0">
                <a:solidFill>
                  <a:srgbClr val="3382AA"/>
                </a:solidFill>
                <a:latin typeface="Verdana "/>
                <a:cs typeface="Verdana "/>
              </a:rPr>
              <a:t> de las </a:t>
            </a:r>
            <a:r>
              <a:rPr lang="es-ES_tradnl" sz="3600" b="1" u="sng" dirty="0" err="1" smtClean="0">
                <a:solidFill>
                  <a:srgbClr val="3382AA"/>
                </a:solidFill>
                <a:latin typeface="Verdana "/>
                <a:cs typeface="Verdana "/>
              </a:rPr>
              <a:t>AEEs</a:t>
            </a:r>
            <a:r>
              <a:rPr sz="3800" b="1" u="sng" dirty="0" smtClean="0">
                <a:solidFill>
                  <a:srgbClr val="3382AA"/>
                </a:solidFill>
                <a:latin typeface="Verdana "/>
                <a:cs typeface="Verdana "/>
              </a:rPr>
              <a:t>	</a:t>
            </a:r>
            <a:endParaRPr sz="3800" dirty="0">
              <a:latin typeface="Verdana "/>
              <a:cs typeface="Verdana "/>
            </a:endParaRPr>
          </a:p>
        </p:txBody>
      </p:sp>
      <p:sp>
        <p:nvSpPr>
          <p:cNvPr id="4" name="object 4"/>
          <p:cNvSpPr txBox="1"/>
          <p:nvPr/>
        </p:nvSpPr>
        <p:spPr>
          <a:xfrm>
            <a:off x="520700" y="5493218"/>
            <a:ext cx="9448800" cy="143507"/>
          </a:xfrm>
          <a:prstGeom prst="rect">
            <a:avLst/>
          </a:prstGeom>
        </p:spPr>
        <p:txBody>
          <a:bodyPr vert="horz" wrap="square" lIns="0" tIns="0" rIns="0" bIns="0" rtlCol="0">
            <a:noAutofit/>
          </a:bodyPr>
          <a:lstStyle/>
          <a:p>
            <a:pPr marL="12700">
              <a:lnSpc>
                <a:spcPct val="100000"/>
              </a:lnSpc>
            </a:pPr>
            <a:endParaRPr sz="2800" dirty="0">
              <a:latin typeface="Verdana"/>
              <a:cs typeface="Verdana"/>
            </a:endParaRPr>
          </a:p>
        </p:txBody>
      </p:sp>
      <p:sp>
        <p:nvSpPr>
          <p:cNvPr id="5" name="Retângulo 4"/>
          <p:cNvSpPr/>
          <p:nvPr/>
        </p:nvSpPr>
        <p:spPr>
          <a:xfrm>
            <a:off x="789939" y="2310205"/>
            <a:ext cx="8580119" cy="3539431"/>
          </a:xfrm>
          <a:prstGeom prst="rect">
            <a:avLst/>
          </a:prstGeom>
        </p:spPr>
        <p:txBody>
          <a:bodyPr wrap="square">
            <a:spAutoFit/>
          </a:bodyPr>
          <a:lstStyle/>
          <a:p>
            <a:pPr marL="12700" algn="just"/>
            <a:r>
              <a:rPr lang="es-CO" sz="2800" dirty="0"/>
              <a:t>“Junto al entusiasmo en relación a la participación de la comunidad, surgieron muchas dudas sobre la posibilidad de  aplicarse las Actuaciones Educativas de Éxito en la Educación Infantil. Éstas fueron compartidas con el equipo de formación del Instituto Natura que aclaró que se harían adaptaciones y que sería la primera experiencia de implementación de Actuaciones Educativas de Éxito en una escuela de Educación Infantil, en Brasil” </a:t>
            </a:r>
            <a:endParaRPr lang="pt-BR" sz="2800" dirty="0">
              <a:latin typeface="Verdana "/>
              <a:cs typeface="Verdana "/>
            </a:endParaRPr>
          </a:p>
        </p:txBody>
      </p:sp>
    </p:spTree>
    <p:extLst>
      <p:ext uri="{BB962C8B-B14F-4D97-AF65-F5344CB8AC3E}">
        <p14:creationId xmlns:p14="http://schemas.microsoft.com/office/powerpoint/2010/main" val="1343829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1041400" y="346790"/>
            <a:ext cx="8407400" cy="578674"/>
          </a:xfrm>
          <a:prstGeom prst="rect">
            <a:avLst/>
          </a:prstGeom>
        </p:spPr>
        <p:txBody>
          <a:bodyPr vert="horz" wrap="square" lIns="0" tIns="0" rIns="0" bIns="0" rtlCol="0">
            <a:noAutofit/>
          </a:bodyPr>
          <a:lstStyle/>
          <a:p>
            <a:pPr marL="12700" algn="ctr">
              <a:lnSpc>
                <a:spcPts val="4455"/>
              </a:lnSpc>
              <a:tabLst>
                <a:tab pos="8394065" algn="l"/>
              </a:tabLst>
            </a:pPr>
            <a:r>
              <a:rPr lang="es-ES_tradnl" sz="3600" b="1" u="sng" dirty="0" smtClean="0">
                <a:solidFill>
                  <a:srgbClr val="3382AA"/>
                </a:solidFill>
                <a:latin typeface="Verdana "/>
                <a:cs typeface="Verdana "/>
              </a:rPr>
              <a:t>Grupos Interactivos con juegos</a:t>
            </a:r>
            <a:r>
              <a:rPr sz="3800" b="1" u="sng" dirty="0" smtClean="0">
                <a:solidFill>
                  <a:srgbClr val="3382AA"/>
                </a:solidFill>
                <a:latin typeface="Verdana "/>
                <a:cs typeface="Verdana "/>
              </a:rPr>
              <a:t>	</a:t>
            </a:r>
            <a:endParaRPr sz="3800" dirty="0">
              <a:latin typeface="Verdana "/>
              <a:cs typeface="Verdana "/>
            </a:endParaRPr>
          </a:p>
        </p:txBody>
      </p:sp>
      <p:sp>
        <p:nvSpPr>
          <p:cNvPr id="4" name="object 4"/>
          <p:cNvSpPr txBox="1"/>
          <p:nvPr/>
        </p:nvSpPr>
        <p:spPr>
          <a:xfrm>
            <a:off x="520700" y="5493218"/>
            <a:ext cx="9448800" cy="143507"/>
          </a:xfrm>
          <a:prstGeom prst="rect">
            <a:avLst/>
          </a:prstGeom>
        </p:spPr>
        <p:txBody>
          <a:bodyPr vert="horz" wrap="square" lIns="0" tIns="0" rIns="0" bIns="0" rtlCol="0">
            <a:noAutofit/>
          </a:bodyPr>
          <a:lstStyle/>
          <a:p>
            <a:pPr marL="12700">
              <a:lnSpc>
                <a:spcPct val="100000"/>
              </a:lnSpc>
            </a:pPr>
            <a:endParaRPr sz="2800" dirty="0">
              <a:latin typeface="Verdana"/>
              <a:cs typeface="Verdana"/>
            </a:endParaRPr>
          </a:p>
        </p:txBody>
      </p:sp>
      <p:sp>
        <p:nvSpPr>
          <p:cNvPr id="5" name="Retângulo 4"/>
          <p:cNvSpPr/>
          <p:nvPr/>
        </p:nvSpPr>
        <p:spPr>
          <a:xfrm>
            <a:off x="355599" y="5175104"/>
            <a:ext cx="9448800" cy="1877437"/>
          </a:xfrm>
          <a:prstGeom prst="rect">
            <a:avLst/>
          </a:prstGeom>
        </p:spPr>
        <p:txBody>
          <a:bodyPr wrap="square">
            <a:spAutoFit/>
          </a:bodyPr>
          <a:lstStyle/>
          <a:p>
            <a:pPr algn="just"/>
            <a:r>
              <a:rPr lang="es-CO" sz="2400" dirty="0"/>
              <a:t>Los contenidos trabajados en los Grupos Interactivos son el lenguaje oral y las matemáticas.</a:t>
            </a:r>
            <a:endParaRPr lang="pt-BR" sz="2400" dirty="0"/>
          </a:p>
          <a:p>
            <a:pPr algn="just"/>
            <a:r>
              <a:rPr lang="es-CO" sz="2400" dirty="0"/>
              <a:t>Se están utilizando juegos educativos como los desarrollados por el Proyecto Trilhas y otros disponibles en la escuela.</a:t>
            </a:r>
            <a:endParaRPr lang="pt-BR" sz="2400" dirty="0"/>
          </a:p>
          <a:p>
            <a:pPr marL="12700"/>
            <a:r>
              <a:rPr lang="pt-BR" sz="2000" dirty="0">
                <a:latin typeface="Verdana "/>
                <a:cs typeface="Verdana "/>
              </a:rPr>
              <a:t> </a:t>
            </a:r>
          </a:p>
        </p:txBody>
      </p:sp>
      <p:pic>
        <p:nvPicPr>
          <p:cNvPr id="6" name="Imagem 5"/>
          <p:cNvPicPr>
            <a:picLocks noChangeAspect="1"/>
          </p:cNvPicPr>
          <p:nvPr/>
        </p:nvPicPr>
        <p:blipFill>
          <a:blip r:embed="rId2"/>
          <a:stretch>
            <a:fillRect/>
          </a:stretch>
        </p:blipFill>
        <p:spPr>
          <a:xfrm>
            <a:off x="736600" y="1600200"/>
            <a:ext cx="4293486" cy="2862324"/>
          </a:xfrm>
          <a:prstGeom prst="rect">
            <a:avLst/>
          </a:prstGeom>
        </p:spPr>
      </p:pic>
      <p:pic>
        <p:nvPicPr>
          <p:cNvPr id="7" name="Imagem 6"/>
          <p:cNvPicPr>
            <a:picLocks noChangeAspect="1"/>
          </p:cNvPicPr>
          <p:nvPr/>
        </p:nvPicPr>
        <p:blipFill>
          <a:blip r:embed="rId3"/>
          <a:stretch>
            <a:fillRect/>
          </a:stretch>
        </p:blipFill>
        <p:spPr>
          <a:xfrm>
            <a:off x="5344795" y="1600200"/>
            <a:ext cx="4307205" cy="2871470"/>
          </a:xfrm>
          <a:prstGeom prst="rect">
            <a:avLst/>
          </a:prstGeom>
        </p:spPr>
      </p:pic>
      <p:sp>
        <p:nvSpPr>
          <p:cNvPr id="8" name="Retângulo 7"/>
          <p:cNvSpPr/>
          <p:nvPr/>
        </p:nvSpPr>
        <p:spPr>
          <a:xfrm>
            <a:off x="2413000" y="4572000"/>
            <a:ext cx="5562600" cy="380999"/>
          </a:xfrm>
          <a:prstGeom prst="rect">
            <a:avLst/>
          </a:prstGeom>
        </p:spPr>
        <p:txBody>
          <a:bodyPr wrap="square">
            <a:spAutoFit/>
          </a:bodyPr>
          <a:lstStyle/>
          <a:p>
            <a:pPr marL="12700"/>
            <a:r>
              <a:rPr lang="pt-BR" i="1" dirty="0" smtClean="0">
                <a:latin typeface="Verdana "/>
                <a:cs typeface="Verdana "/>
              </a:rPr>
              <a:t>Grupos </a:t>
            </a:r>
            <a:r>
              <a:rPr lang="pt-BR" i="1" dirty="0" err="1" smtClean="0">
                <a:latin typeface="Verdana "/>
                <a:cs typeface="Verdana "/>
              </a:rPr>
              <a:t>interactivos</a:t>
            </a:r>
            <a:r>
              <a:rPr lang="pt-BR" i="1" dirty="0" smtClean="0">
                <a:latin typeface="Verdana "/>
                <a:cs typeface="Verdana "/>
              </a:rPr>
              <a:t> </a:t>
            </a:r>
            <a:r>
              <a:rPr lang="pt-BR" i="1" dirty="0" err="1" smtClean="0">
                <a:latin typeface="Verdana "/>
                <a:cs typeface="Verdana "/>
              </a:rPr>
              <a:t>con</a:t>
            </a:r>
            <a:r>
              <a:rPr lang="pt-BR" i="1" dirty="0" smtClean="0">
                <a:latin typeface="Verdana "/>
                <a:cs typeface="Verdana "/>
              </a:rPr>
              <a:t> </a:t>
            </a:r>
            <a:r>
              <a:rPr lang="pt-BR" i="1" dirty="0" err="1" smtClean="0">
                <a:latin typeface="Verdana "/>
                <a:cs typeface="Verdana "/>
              </a:rPr>
              <a:t>estudiantes</a:t>
            </a:r>
            <a:r>
              <a:rPr lang="pt-BR" i="1" dirty="0" smtClean="0">
                <a:latin typeface="Verdana "/>
                <a:cs typeface="Verdana "/>
              </a:rPr>
              <a:t> </a:t>
            </a:r>
            <a:r>
              <a:rPr lang="pt-BR" i="1" dirty="0" smtClean="0">
                <a:latin typeface="Verdana "/>
                <a:cs typeface="Verdana "/>
              </a:rPr>
              <a:t>de 5 </a:t>
            </a:r>
            <a:r>
              <a:rPr lang="pt-BR" i="1" dirty="0" err="1" smtClean="0">
                <a:latin typeface="Verdana "/>
                <a:cs typeface="Verdana "/>
              </a:rPr>
              <a:t>a</a:t>
            </a:r>
            <a:r>
              <a:rPr lang="pt-BR" i="1" dirty="0" err="1" smtClean="0">
                <a:latin typeface="Verdana "/>
                <a:cs typeface="Verdana "/>
              </a:rPr>
              <a:t>ñ</a:t>
            </a:r>
            <a:r>
              <a:rPr lang="pt-BR" i="1" dirty="0" err="1" smtClean="0">
                <a:latin typeface="Verdana "/>
                <a:cs typeface="Verdana "/>
              </a:rPr>
              <a:t>os</a:t>
            </a:r>
            <a:endParaRPr lang="pt-BR" i="1" dirty="0">
              <a:latin typeface="Verdana "/>
              <a:cs typeface="Verdana "/>
            </a:endParaRPr>
          </a:p>
        </p:txBody>
      </p:sp>
    </p:spTree>
    <p:extLst>
      <p:ext uri="{BB962C8B-B14F-4D97-AF65-F5344CB8AC3E}">
        <p14:creationId xmlns:p14="http://schemas.microsoft.com/office/powerpoint/2010/main" val="1838472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1041400" y="346790"/>
            <a:ext cx="8407400" cy="578674"/>
          </a:xfrm>
          <a:prstGeom prst="rect">
            <a:avLst/>
          </a:prstGeom>
        </p:spPr>
        <p:txBody>
          <a:bodyPr vert="horz" wrap="square" lIns="0" tIns="0" rIns="0" bIns="0" rtlCol="0">
            <a:noAutofit/>
          </a:bodyPr>
          <a:lstStyle/>
          <a:p>
            <a:pPr marL="12700" algn="ctr">
              <a:lnSpc>
                <a:spcPts val="4455"/>
              </a:lnSpc>
              <a:tabLst>
                <a:tab pos="8394065" algn="l"/>
              </a:tabLst>
            </a:pPr>
            <a:r>
              <a:rPr lang="pt-BR" sz="3600" b="1" u="sng" dirty="0" err="1" smtClean="0">
                <a:solidFill>
                  <a:srgbClr val="3382AA"/>
                </a:solidFill>
                <a:latin typeface="Verdana "/>
                <a:cs typeface="Verdana "/>
              </a:rPr>
              <a:t>Tertulias</a:t>
            </a:r>
            <a:r>
              <a:rPr lang="pt-BR" sz="3600" b="1" u="sng" dirty="0" smtClean="0">
                <a:solidFill>
                  <a:srgbClr val="3382AA"/>
                </a:solidFill>
                <a:latin typeface="Verdana "/>
                <a:cs typeface="Verdana "/>
              </a:rPr>
              <a:t> </a:t>
            </a:r>
            <a:r>
              <a:rPr lang="pt-BR" sz="3600" b="1" u="sng" dirty="0">
                <a:solidFill>
                  <a:srgbClr val="3382AA"/>
                </a:solidFill>
                <a:latin typeface="Verdana "/>
                <a:cs typeface="Verdana "/>
              </a:rPr>
              <a:t>D</a:t>
            </a:r>
            <a:r>
              <a:rPr lang="pt-BR" sz="3600" b="1" u="sng" dirty="0" smtClean="0">
                <a:solidFill>
                  <a:srgbClr val="3382AA"/>
                </a:solidFill>
                <a:latin typeface="Verdana "/>
                <a:cs typeface="Verdana "/>
              </a:rPr>
              <a:t>ialógicas </a:t>
            </a:r>
            <a:r>
              <a:rPr lang="pt-BR" sz="3600" b="1" u="sng" dirty="0">
                <a:solidFill>
                  <a:srgbClr val="3382AA"/>
                </a:solidFill>
                <a:latin typeface="Verdana "/>
                <a:cs typeface="Verdana "/>
              </a:rPr>
              <a:t>L</a:t>
            </a:r>
            <a:r>
              <a:rPr lang="pt-BR" sz="3600" b="1" u="sng" dirty="0" smtClean="0">
                <a:solidFill>
                  <a:srgbClr val="3382AA"/>
                </a:solidFill>
                <a:latin typeface="Verdana "/>
                <a:cs typeface="Verdana "/>
              </a:rPr>
              <a:t>iterárias</a:t>
            </a:r>
            <a:r>
              <a:rPr sz="3800" b="1" u="sng" dirty="0" smtClean="0">
                <a:solidFill>
                  <a:srgbClr val="3382AA"/>
                </a:solidFill>
                <a:latin typeface="Verdana "/>
                <a:cs typeface="Verdana "/>
              </a:rPr>
              <a:t>	</a:t>
            </a:r>
            <a:endParaRPr sz="3800" dirty="0">
              <a:latin typeface="Verdana "/>
              <a:cs typeface="Verdana "/>
            </a:endParaRPr>
          </a:p>
        </p:txBody>
      </p:sp>
      <p:sp>
        <p:nvSpPr>
          <p:cNvPr id="4" name="object 4"/>
          <p:cNvSpPr txBox="1"/>
          <p:nvPr/>
        </p:nvSpPr>
        <p:spPr>
          <a:xfrm>
            <a:off x="660400" y="5181600"/>
            <a:ext cx="8788400" cy="1524000"/>
          </a:xfrm>
          <a:prstGeom prst="rect">
            <a:avLst/>
          </a:prstGeom>
        </p:spPr>
        <p:txBody>
          <a:bodyPr vert="horz" wrap="square" lIns="0" tIns="0" rIns="0" bIns="0" rtlCol="0">
            <a:noAutofit/>
          </a:bodyPr>
          <a:lstStyle/>
          <a:p>
            <a:pPr marL="12700" algn="just">
              <a:lnSpc>
                <a:spcPct val="100000"/>
              </a:lnSpc>
            </a:pPr>
            <a:r>
              <a:rPr lang="es-ES_tradnl" sz="2400" dirty="0" smtClean="0">
                <a:latin typeface="Verdana"/>
                <a:cs typeface="Verdana"/>
              </a:rPr>
              <a:t>Iniciaron las Tertulias literarias con el libro “O </a:t>
            </a:r>
            <a:r>
              <a:rPr lang="es-ES_tradnl" sz="2400" dirty="0" err="1" smtClean="0">
                <a:latin typeface="Verdana"/>
                <a:cs typeface="Verdana"/>
              </a:rPr>
              <a:t>Saci</a:t>
            </a:r>
            <a:r>
              <a:rPr lang="es-ES_tradnl" sz="2400" dirty="0" smtClean="0">
                <a:latin typeface="Verdana"/>
                <a:cs typeface="Verdana"/>
              </a:rPr>
              <a:t>”, de </a:t>
            </a:r>
            <a:r>
              <a:rPr lang="es-ES_tradnl" sz="2400" dirty="0" err="1" smtClean="0">
                <a:latin typeface="Verdana"/>
                <a:cs typeface="Verdana"/>
              </a:rPr>
              <a:t>Monteiro</a:t>
            </a:r>
            <a:r>
              <a:rPr lang="es-ES_tradnl" sz="2400" dirty="0" smtClean="0">
                <a:latin typeface="Verdana"/>
                <a:cs typeface="Verdana"/>
              </a:rPr>
              <a:t> Lobato. Como los ni</a:t>
            </a:r>
            <a:r>
              <a:rPr lang="es-ES_tradnl" sz="2400" dirty="0" smtClean="0">
                <a:latin typeface="Verdana"/>
                <a:cs typeface="Verdana"/>
              </a:rPr>
              <a:t>ños y niñas aún no leen con autonomía, la maestra lee en voz </a:t>
            </a:r>
            <a:r>
              <a:rPr lang="es-ES_tradnl" sz="2400" dirty="0" smtClean="0">
                <a:latin typeface="Verdana"/>
                <a:cs typeface="Verdana"/>
              </a:rPr>
              <a:t>alta y los estudiantes comentan. </a:t>
            </a:r>
            <a:endParaRPr lang="es-ES_tradnl" sz="2400" dirty="0">
              <a:latin typeface="Verdana"/>
              <a:cs typeface="Verdana"/>
            </a:endParaRPr>
          </a:p>
        </p:txBody>
      </p:sp>
      <p:sp>
        <p:nvSpPr>
          <p:cNvPr id="8" name="Retângulo 7"/>
          <p:cNvSpPr/>
          <p:nvPr/>
        </p:nvSpPr>
        <p:spPr>
          <a:xfrm>
            <a:off x="2260600" y="4635046"/>
            <a:ext cx="5232400" cy="369332"/>
          </a:xfrm>
          <a:prstGeom prst="rect">
            <a:avLst/>
          </a:prstGeom>
        </p:spPr>
        <p:txBody>
          <a:bodyPr wrap="square">
            <a:spAutoFit/>
          </a:bodyPr>
          <a:lstStyle/>
          <a:p>
            <a:pPr marL="12700"/>
            <a:r>
              <a:rPr lang="pt-BR" i="1" dirty="0" err="1" smtClean="0">
                <a:latin typeface="Verdana "/>
                <a:cs typeface="Verdana "/>
              </a:rPr>
              <a:t>Tertulias</a:t>
            </a:r>
            <a:r>
              <a:rPr lang="pt-BR" i="1" dirty="0" smtClean="0">
                <a:latin typeface="Verdana "/>
                <a:cs typeface="Verdana "/>
              </a:rPr>
              <a:t> </a:t>
            </a:r>
            <a:r>
              <a:rPr lang="pt-BR" i="1" dirty="0" err="1" smtClean="0">
                <a:latin typeface="Verdana "/>
                <a:cs typeface="Verdana "/>
              </a:rPr>
              <a:t>con</a:t>
            </a:r>
            <a:r>
              <a:rPr lang="pt-BR" i="1" dirty="0" smtClean="0">
                <a:latin typeface="Verdana "/>
                <a:cs typeface="Verdana "/>
              </a:rPr>
              <a:t> </a:t>
            </a:r>
            <a:r>
              <a:rPr lang="pt-BR" i="1" dirty="0" err="1" smtClean="0">
                <a:latin typeface="Verdana "/>
                <a:cs typeface="Verdana "/>
              </a:rPr>
              <a:t>estudiantes</a:t>
            </a:r>
            <a:r>
              <a:rPr lang="pt-BR" i="1" dirty="0" smtClean="0">
                <a:latin typeface="Verdana "/>
                <a:cs typeface="Verdana "/>
              </a:rPr>
              <a:t> de 5 </a:t>
            </a:r>
            <a:r>
              <a:rPr lang="pt-BR" i="1" dirty="0" err="1" smtClean="0">
                <a:latin typeface="Verdana "/>
                <a:cs typeface="Verdana "/>
              </a:rPr>
              <a:t>a</a:t>
            </a:r>
            <a:r>
              <a:rPr lang="pt-BR" i="1" dirty="0" err="1" smtClean="0">
                <a:latin typeface="Verdana "/>
                <a:cs typeface="Verdana "/>
              </a:rPr>
              <a:t>ños</a:t>
            </a:r>
            <a:endParaRPr lang="pt-BR" i="1" dirty="0">
              <a:latin typeface="Verdana "/>
              <a:cs typeface="Verdana "/>
            </a:endParaRPr>
          </a:p>
        </p:txBody>
      </p:sp>
      <p:pic>
        <p:nvPicPr>
          <p:cNvPr id="9" name="Image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392" y="1520909"/>
            <a:ext cx="3940108" cy="2955081"/>
          </a:xfrm>
          <a:prstGeom prst="rect">
            <a:avLst/>
          </a:prstGeom>
        </p:spPr>
      </p:pic>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7600" y="1520909"/>
            <a:ext cx="3940108" cy="2955081"/>
          </a:xfrm>
          <a:prstGeom prst="rect">
            <a:avLst/>
          </a:prstGeom>
        </p:spPr>
      </p:pic>
    </p:spTree>
    <p:extLst>
      <p:ext uri="{BB962C8B-B14F-4D97-AF65-F5344CB8AC3E}">
        <p14:creationId xmlns:p14="http://schemas.microsoft.com/office/powerpoint/2010/main" val="1502174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1041400" y="346790"/>
            <a:ext cx="8407400" cy="578674"/>
          </a:xfrm>
          <a:prstGeom prst="rect">
            <a:avLst/>
          </a:prstGeom>
        </p:spPr>
        <p:txBody>
          <a:bodyPr vert="horz" wrap="square" lIns="0" tIns="0" rIns="0" bIns="0" rtlCol="0">
            <a:noAutofit/>
          </a:bodyPr>
          <a:lstStyle/>
          <a:p>
            <a:pPr marL="12700" algn="ctr">
              <a:lnSpc>
                <a:spcPts val="4455"/>
              </a:lnSpc>
              <a:tabLst>
                <a:tab pos="8394065" algn="l"/>
              </a:tabLst>
            </a:pPr>
            <a:r>
              <a:rPr lang="pt-BR" sz="3600" b="1" u="sng" dirty="0" smtClean="0">
                <a:solidFill>
                  <a:srgbClr val="3382AA"/>
                </a:solidFill>
                <a:latin typeface="Verdana "/>
                <a:cs typeface="Verdana "/>
              </a:rPr>
              <a:t>Avances </a:t>
            </a:r>
            <a:r>
              <a:rPr lang="pt-BR" sz="3600" b="1" u="sng" dirty="0" err="1" smtClean="0">
                <a:solidFill>
                  <a:srgbClr val="3382AA"/>
                </a:solidFill>
                <a:latin typeface="Verdana "/>
                <a:cs typeface="Verdana "/>
              </a:rPr>
              <a:t>en</a:t>
            </a:r>
            <a:r>
              <a:rPr lang="pt-BR" sz="3600" b="1" u="sng" dirty="0" smtClean="0">
                <a:solidFill>
                  <a:srgbClr val="3382AA"/>
                </a:solidFill>
                <a:latin typeface="Verdana "/>
                <a:cs typeface="Verdana "/>
              </a:rPr>
              <a:t> </a:t>
            </a:r>
            <a:r>
              <a:rPr lang="pt-BR" sz="3600" b="1" u="sng" dirty="0" err="1" smtClean="0">
                <a:solidFill>
                  <a:srgbClr val="3382AA"/>
                </a:solidFill>
                <a:latin typeface="Verdana "/>
                <a:cs typeface="Verdana "/>
              </a:rPr>
              <a:t>el</a:t>
            </a:r>
            <a:r>
              <a:rPr lang="pt-BR" sz="3600" b="1" u="sng" dirty="0" smtClean="0">
                <a:solidFill>
                  <a:srgbClr val="3382AA"/>
                </a:solidFill>
                <a:latin typeface="Verdana "/>
                <a:cs typeface="Verdana "/>
              </a:rPr>
              <a:t> </a:t>
            </a:r>
            <a:r>
              <a:rPr lang="pt-BR" sz="3600" b="1" u="sng" dirty="0" err="1" smtClean="0">
                <a:solidFill>
                  <a:srgbClr val="3382AA"/>
                </a:solidFill>
                <a:latin typeface="Verdana "/>
                <a:cs typeface="Verdana "/>
              </a:rPr>
              <a:t>aprendizaje</a:t>
            </a:r>
            <a:r>
              <a:rPr sz="3800" b="1" u="sng" dirty="0" smtClean="0">
                <a:solidFill>
                  <a:srgbClr val="3382AA"/>
                </a:solidFill>
                <a:latin typeface="Verdana "/>
                <a:cs typeface="Verdana "/>
              </a:rPr>
              <a:t>	</a:t>
            </a:r>
            <a:endParaRPr sz="3800" dirty="0">
              <a:latin typeface="Verdana "/>
              <a:cs typeface="Verdana "/>
            </a:endParaRPr>
          </a:p>
        </p:txBody>
      </p:sp>
      <p:sp>
        <p:nvSpPr>
          <p:cNvPr id="4" name="object 4"/>
          <p:cNvSpPr txBox="1"/>
          <p:nvPr/>
        </p:nvSpPr>
        <p:spPr>
          <a:xfrm>
            <a:off x="520700" y="5493218"/>
            <a:ext cx="9448800" cy="143507"/>
          </a:xfrm>
          <a:prstGeom prst="rect">
            <a:avLst/>
          </a:prstGeom>
        </p:spPr>
        <p:txBody>
          <a:bodyPr vert="horz" wrap="square" lIns="0" tIns="0" rIns="0" bIns="0" rtlCol="0">
            <a:noAutofit/>
          </a:bodyPr>
          <a:lstStyle/>
          <a:p>
            <a:pPr marL="12700">
              <a:lnSpc>
                <a:spcPct val="100000"/>
              </a:lnSpc>
            </a:pPr>
            <a:endParaRPr sz="2800" dirty="0">
              <a:latin typeface="Verdana"/>
              <a:cs typeface="Verdana"/>
            </a:endParaRPr>
          </a:p>
        </p:txBody>
      </p:sp>
      <p:sp>
        <p:nvSpPr>
          <p:cNvPr id="9" name="Retângulo 8"/>
          <p:cNvSpPr/>
          <p:nvPr/>
        </p:nvSpPr>
        <p:spPr>
          <a:xfrm>
            <a:off x="203200" y="5029200"/>
            <a:ext cx="9448800" cy="1938992"/>
          </a:xfrm>
          <a:prstGeom prst="rect">
            <a:avLst/>
          </a:prstGeom>
        </p:spPr>
        <p:txBody>
          <a:bodyPr wrap="square">
            <a:spAutoFit/>
          </a:bodyPr>
          <a:lstStyle/>
          <a:p>
            <a:pPr algn="just"/>
            <a:r>
              <a:rPr lang="pt-BR" sz="2400" dirty="0">
                <a:solidFill>
                  <a:srgbClr val="7B7B6D"/>
                </a:solidFill>
                <a:latin typeface="Verdana "/>
                <a:cs typeface="Verdana "/>
              </a:rPr>
              <a:t> </a:t>
            </a:r>
            <a:r>
              <a:rPr lang="es-CO" sz="2400" dirty="0"/>
              <a:t>“La estrategia ha dado cierto. Las cosas están sucediendo muy rápido. El grupo de la tarde se transformó. No eran niños concentrados, que empezaban y terminaban una actividad. Ahora ellos se sientan, juegan. Y el juego sólo tiene a aportar  en el aprendizaje del niño”,  ratifica Luciana Gorzel, coordinadora de la escuela. </a:t>
            </a:r>
            <a:endParaRPr lang="pt-BR" sz="2400" dirty="0"/>
          </a:p>
        </p:txBody>
      </p:sp>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t="16000"/>
          <a:stretch/>
        </p:blipFill>
        <p:spPr>
          <a:xfrm>
            <a:off x="2641600" y="1139847"/>
            <a:ext cx="4419600" cy="3712464"/>
          </a:xfrm>
          <a:prstGeom prst="rect">
            <a:avLst/>
          </a:prstGeom>
        </p:spPr>
      </p:pic>
    </p:spTree>
    <p:extLst>
      <p:ext uri="{BB962C8B-B14F-4D97-AF65-F5344CB8AC3E}">
        <p14:creationId xmlns:p14="http://schemas.microsoft.com/office/powerpoint/2010/main" val="1608905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1041400" y="346790"/>
            <a:ext cx="8407400" cy="578674"/>
          </a:xfrm>
          <a:prstGeom prst="rect">
            <a:avLst/>
          </a:prstGeom>
        </p:spPr>
        <p:txBody>
          <a:bodyPr vert="horz" wrap="square" lIns="0" tIns="0" rIns="0" bIns="0" rtlCol="0">
            <a:noAutofit/>
          </a:bodyPr>
          <a:lstStyle/>
          <a:p>
            <a:pPr marL="12700" algn="ctr">
              <a:lnSpc>
                <a:spcPts val="4455"/>
              </a:lnSpc>
              <a:tabLst>
                <a:tab pos="8394065" algn="l"/>
              </a:tabLst>
            </a:pPr>
            <a:r>
              <a:rPr lang="pt-BR" sz="3600" b="1" u="sng" dirty="0" smtClean="0">
                <a:solidFill>
                  <a:srgbClr val="3382AA"/>
                </a:solidFill>
                <a:latin typeface="Verdana"/>
                <a:cs typeface="Verdana"/>
              </a:rPr>
              <a:t>Avances </a:t>
            </a:r>
            <a:r>
              <a:rPr lang="pt-BR" sz="3600" b="1" u="sng" dirty="0" err="1" smtClean="0">
                <a:solidFill>
                  <a:srgbClr val="3382AA"/>
                </a:solidFill>
                <a:latin typeface="Verdana"/>
                <a:cs typeface="Verdana"/>
              </a:rPr>
              <a:t>en</a:t>
            </a:r>
            <a:r>
              <a:rPr lang="pt-BR" sz="3600" b="1" u="sng" dirty="0" smtClean="0">
                <a:solidFill>
                  <a:srgbClr val="3382AA"/>
                </a:solidFill>
                <a:latin typeface="Verdana"/>
                <a:cs typeface="Verdana"/>
              </a:rPr>
              <a:t> </a:t>
            </a:r>
            <a:r>
              <a:rPr lang="pt-BR" sz="3600" b="1" u="sng" dirty="0" err="1" smtClean="0">
                <a:solidFill>
                  <a:srgbClr val="3382AA"/>
                </a:solidFill>
                <a:latin typeface="Verdana"/>
                <a:cs typeface="Verdana"/>
              </a:rPr>
              <a:t>el</a:t>
            </a:r>
            <a:r>
              <a:rPr lang="pt-BR" sz="3600" b="1" u="sng" dirty="0" smtClean="0">
                <a:solidFill>
                  <a:srgbClr val="3382AA"/>
                </a:solidFill>
                <a:latin typeface="Verdana"/>
                <a:cs typeface="Verdana"/>
              </a:rPr>
              <a:t> </a:t>
            </a:r>
            <a:r>
              <a:rPr lang="pt-BR" sz="3600" b="1" u="sng" dirty="0" err="1" smtClean="0">
                <a:solidFill>
                  <a:srgbClr val="3382AA"/>
                </a:solidFill>
                <a:latin typeface="Verdana"/>
                <a:cs typeface="Verdana"/>
              </a:rPr>
              <a:t>aprendizaje</a:t>
            </a:r>
            <a:r>
              <a:rPr lang="pt-BR" sz="3600" b="1" u="sng" dirty="0" smtClean="0">
                <a:solidFill>
                  <a:srgbClr val="3382AA"/>
                </a:solidFill>
                <a:latin typeface="Verdana"/>
                <a:cs typeface="Verdana"/>
              </a:rPr>
              <a:t> </a:t>
            </a:r>
            <a:endParaRPr sz="3800" dirty="0">
              <a:latin typeface="Verdana"/>
              <a:cs typeface="Verdana"/>
            </a:endParaRPr>
          </a:p>
        </p:txBody>
      </p:sp>
      <p:sp>
        <p:nvSpPr>
          <p:cNvPr id="4" name="object 4"/>
          <p:cNvSpPr txBox="1"/>
          <p:nvPr/>
        </p:nvSpPr>
        <p:spPr>
          <a:xfrm>
            <a:off x="520700" y="5493218"/>
            <a:ext cx="9448800" cy="143507"/>
          </a:xfrm>
          <a:prstGeom prst="rect">
            <a:avLst/>
          </a:prstGeom>
        </p:spPr>
        <p:txBody>
          <a:bodyPr vert="horz" wrap="square" lIns="0" tIns="0" rIns="0" bIns="0" rtlCol="0">
            <a:noAutofit/>
          </a:bodyPr>
          <a:lstStyle/>
          <a:p>
            <a:pPr marL="12700">
              <a:lnSpc>
                <a:spcPct val="100000"/>
              </a:lnSpc>
            </a:pPr>
            <a:endParaRPr sz="2800" dirty="0">
              <a:latin typeface="Verdana"/>
              <a:cs typeface="Verdana"/>
            </a:endParaRPr>
          </a:p>
        </p:txBody>
      </p:sp>
      <p:sp>
        <p:nvSpPr>
          <p:cNvPr id="7" name="Retângulo 6"/>
          <p:cNvSpPr/>
          <p:nvPr/>
        </p:nvSpPr>
        <p:spPr>
          <a:xfrm>
            <a:off x="1079499" y="2123192"/>
            <a:ext cx="8001000" cy="2246769"/>
          </a:xfrm>
          <a:prstGeom prst="rect">
            <a:avLst/>
          </a:prstGeom>
        </p:spPr>
        <p:txBody>
          <a:bodyPr wrap="square">
            <a:spAutoFit/>
          </a:bodyPr>
          <a:lstStyle/>
          <a:p>
            <a:pPr algn="just"/>
            <a:r>
              <a:rPr lang="es-CO" sz="2800" dirty="0"/>
              <a:t>“Ellos están desarrollando más la oralidad. Hay casos en que niños que no participaban y no se expresaban claramente y ahora se expresan mejor, ya podemos entender lo que dicen, ya no les da pena”.</a:t>
            </a:r>
            <a:endParaRPr lang="pt-BR" sz="2800" dirty="0"/>
          </a:p>
          <a:p>
            <a:pPr algn="just"/>
            <a:r>
              <a:rPr lang="es-CO" sz="2800" dirty="0"/>
              <a:t>Maiane Barbosa, </a:t>
            </a:r>
            <a:r>
              <a:rPr lang="es-CO" sz="2800" dirty="0" smtClean="0"/>
              <a:t>maestra </a:t>
            </a:r>
            <a:r>
              <a:rPr lang="es-CO" sz="2800" dirty="0"/>
              <a:t>del </a:t>
            </a:r>
            <a:r>
              <a:rPr lang="es-CO" sz="2800" dirty="0" smtClean="0"/>
              <a:t>turno </a:t>
            </a:r>
            <a:r>
              <a:rPr lang="es-CO" sz="2800" dirty="0"/>
              <a:t>de la tarde </a:t>
            </a:r>
            <a:endParaRPr lang="pt-BR" sz="2800" dirty="0">
              <a:latin typeface="Verdana"/>
              <a:cs typeface="Verdana"/>
            </a:endParaRPr>
          </a:p>
        </p:txBody>
      </p:sp>
    </p:spTree>
    <p:extLst>
      <p:ext uri="{BB962C8B-B14F-4D97-AF65-F5344CB8AC3E}">
        <p14:creationId xmlns:p14="http://schemas.microsoft.com/office/powerpoint/2010/main" val="1755488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1041400" y="346790"/>
            <a:ext cx="8407400" cy="578674"/>
          </a:xfrm>
          <a:prstGeom prst="rect">
            <a:avLst/>
          </a:prstGeom>
        </p:spPr>
        <p:txBody>
          <a:bodyPr vert="horz" wrap="square" lIns="0" tIns="0" rIns="0" bIns="0" rtlCol="0">
            <a:noAutofit/>
          </a:bodyPr>
          <a:lstStyle/>
          <a:p>
            <a:pPr marL="12700" algn="ctr">
              <a:lnSpc>
                <a:spcPts val="4455"/>
              </a:lnSpc>
              <a:tabLst>
                <a:tab pos="8394065" algn="l"/>
              </a:tabLst>
            </a:pPr>
            <a:r>
              <a:rPr lang="es-ES_tradnl" sz="3600" b="1" u="sng" dirty="0" smtClean="0">
                <a:solidFill>
                  <a:srgbClr val="3382AA"/>
                </a:solidFill>
                <a:latin typeface="Verdana"/>
                <a:cs typeface="Verdana"/>
              </a:rPr>
              <a:t>Avances </a:t>
            </a:r>
            <a:r>
              <a:rPr lang="es-ES_tradnl" sz="3600" b="1" u="sng" dirty="0" smtClean="0">
                <a:solidFill>
                  <a:srgbClr val="3382AA"/>
                </a:solidFill>
                <a:latin typeface="Verdana"/>
                <a:cs typeface="Verdana"/>
              </a:rPr>
              <a:t>en la</a:t>
            </a:r>
            <a:r>
              <a:rPr lang="es-ES_tradnl" sz="3600" b="1" u="sng" dirty="0" smtClean="0">
                <a:solidFill>
                  <a:srgbClr val="3382AA"/>
                </a:solidFill>
                <a:latin typeface="Verdana"/>
                <a:cs typeface="Verdana"/>
              </a:rPr>
              <a:t> convivencia</a:t>
            </a:r>
            <a:r>
              <a:rPr lang="pt-BR" sz="3600" b="1" u="sng" dirty="0" smtClean="0">
                <a:solidFill>
                  <a:srgbClr val="3382AA"/>
                </a:solidFill>
                <a:latin typeface="Verdana"/>
                <a:cs typeface="Verdana"/>
              </a:rPr>
              <a:t> </a:t>
            </a:r>
            <a:endParaRPr sz="3800" dirty="0">
              <a:latin typeface="Verdana"/>
              <a:cs typeface="Verdana"/>
            </a:endParaRPr>
          </a:p>
        </p:txBody>
      </p:sp>
      <p:sp>
        <p:nvSpPr>
          <p:cNvPr id="4" name="object 4"/>
          <p:cNvSpPr txBox="1"/>
          <p:nvPr/>
        </p:nvSpPr>
        <p:spPr>
          <a:xfrm>
            <a:off x="520700" y="5493218"/>
            <a:ext cx="9448800" cy="143507"/>
          </a:xfrm>
          <a:prstGeom prst="rect">
            <a:avLst/>
          </a:prstGeom>
        </p:spPr>
        <p:txBody>
          <a:bodyPr vert="horz" wrap="square" lIns="0" tIns="0" rIns="0" bIns="0" rtlCol="0">
            <a:noAutofit/>
          </a:bodyPr>
          <a:lstStyle/>
          <a:p>
            <a:pPr marL="12700">
              <a:lnSpc>
                <a:spcPct val="100000"/>
              </a:lnSpc>
            </a:pPr>
            <a:endParaRPr sz="2800" dirty="0">
              <a:latin typeface="Verdana"/>
              <a:cs typeface="Verdana"/>
            </a:endParaRPr>
          </a:p>
        </p:txBody>
      </p:sp>
      <p:sp>
        <p:nvSpPr>
          <p:cNvPr id="6" name="Retângulo 5"/>
          <p:cNvSpPr/>
          <p:nvPr/>
        </p:nvSpPr>
        <p:spPr>
          <a:xfrm>
            <a:off x="736600" y="2101840"/>
            <a:ext cx="8712200" cy="3970318"/>
          </a:xfrm>
          <a:prstGeom prst="rect">
            <a:avLst/>
          </a:prstGeom>
        </p:spPr>
        <p:txBody>
          <a:bodyPr wrap="square">
            <a:spAutoFit/>
          </a:bodyPr>
          <a:lstStyle/>
          <a:p>
            <a:pPr algn="just"/>
            <a:r>
              <a:rPr lang="es-CO" sz="2400" dirty="0"/>
              <a:t>L</a:t>
            </a:r>
            <a:r>
              <a:rPr lang="es-CO" sz="2800" dirty="0"/>
              <a:t>as gestoras consideran que ha mejorado la convivencia  y ha incrementado la solidaridad entre los alumnos. Ellas destacan, también, un cambio en la relación entre profesoras y alumnos. “yo percibo que las profesoras de los dos grupos pasaron a observar mejor los alumnos, por ter los voluntarios”, evalúa Liziania. “Después de la práctica de los Grupos Interactivos, creo que las profesoras quedaron más cercanas al grupo. Y la cercanía es fundamental en la Educación Infantil”, añade Luciana. </a:t>
            </a:r>
            <a:endParaRPr lang="pt-BR" sz="2800" dirty="0"/>
          </a:p>
        </p:txBody>
      </p:sp>
    </p:spTree>
    <p:extLst>
      <p:ext uri="{BB962C8B-B14F-4D97-AF65-F5344CB8AC3E}">
        <p14:creationId xmlns:p14="http://schemas.microsoft.com/office/powerpoint/2010/main" val="3430188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520700" y="304506"/>
            <a:ext cx="8407400" cy="578674"/>
          </a:xfrm>
          <a:prstGeom prst="rect">
            <a:avLst/>
          </a:prstGeom>
        </p:spPr>
        <p:txBody>
          <a:bodyPr vert="horz" wrap="square" lIns="0" tIns="0" rIns="0" bIns="0" rtlCol="0">
            <a:noAutofit/>
          </a:bodyPr>
          <a:lstStyle/>
          <a:p>
            <a:pPr marL="12700" algn="ctr">
              <a:lnSpc>
                <a:spcPts val="4455"/>
              </a:lnSpc>
              <a:tabLst>
                <a:tab pos="8394065" algn="l"/>
              </a:tabLst>
            </a:pPr>
            <a:r>
              <a:rPr lang="pt-BR" sz="3600" b="1" u="sng" dirty="0" err="1" smtClean="0">
                <a:solidFill>
                  <a:srgbClr val="3382AA"/>
                </a:solidFill>
                <a:latin typeface="Verdana"/>
                <a:cs typeface="Verdana"/>
              </a:rPr>
              <a:t>Formaci</a:t>
            </a:r>
            <a:r>
              <a:rPr lang="pt-BR" sz="3600" b="1" u="sng" dirty="0" err="1" smtClean="0">
                <a:solidFill>
                  <a:srgbClr val="3382AA"/>
                </a:solidFill>
                <a:latin typeface="Verdana"/>
                <a:cs typeface="Verdana"/>
              </a:rPr>
              <a:t>ón</a:t>
            </a:r>
            <a:r>
              <a:rPr lang="pt-BR" sz="3600" b="1" u="sng" dirty="0" smtClean="0">
                <a:solidFill>
                  <a:srgbClr val="3382AA"/>
                </a:solidFill>
                <a:latin typeface="Verdana"/>
                <a:cs typeface="Verdana"/>
              </a:rPr>
              <a:t> </a:t>
            </a:r>
            <a:r>
              <a:rPr lang="pt-BR" sz="3600" b="1" u="sng" dirty="0" smtClean="0">
                <a:solidFill>
                  <a:srgbClr val="3382AA"/>
                </a:solidFill>
                <a:latin typeface="Verdana"/>
                <a:cs typeface="Verdana"/>
              </a:rPr>
              <a:t>de familiares</a:t>
            </a:r>
            <a:endParaRPr sz="3800" dirty="0">
              <a:latin typeface="Verdana"/>
              <a:cs typeface="Verdana"/>
            </a:endParaRPr>
          </a:p>
        </p:txBody>
      </p:sp>
      <p:sp>
        <p:nvSpPr>
          <p:cNvPr id="4" name="object 4"/>
          <p:cNvSpPr txBox="1"/>
          <p:nvPr/>
        </p:nvSpPr>
        <p:spPr>
          <a:xfrm rot="10800000" flipV="1">
            <a:off x="6299200" y="3124200"/>
            <a:ext cx="3124200" cy="1623486"/>
          </a:xfrm>
          <a:prstGeom prst="rect">
            <a:avLst/>
          </a:prstGeom>
        </p:spPr>
        <p:txBody>
          <a:bodyPr vert="horz" wrap="square" lIns="0" tIns="0" rIns="0" bIns="0" rtlCol="0">
            <a:noAutofit/>
          </a:bodyPr>
          <a:lstStyle/>
          <a:p>
            <a:pPr algn="just"/>
            <a:r>
              <a:rPr lang="es-CO" sz="2400" dirty="0"/>
              <a:t>Nerivalda dos Santos y Renilda Santos participan en la clase de alfabetización. </a:t>
            </a:r>
            <a:endParaRPr lang="pt-BR" sz="2400" dirty="0"/>
          </a:p>
        </p:txBody>
      </p:sp>
      <p:sp>
        <p:nvSpPr>
          <p:cNvPr id="5" name="Retângulo 4"/>
          <p:cNvSpPr/>
          <p:nvPr/>
        </p:nvSpPr>
        <p:spPr>
          <a:xfrm>
            <a:off x="812800" y="5070350"/>
            <a:ext cx="8686800" cy="1569660"/>
          </a:xfrm>
          <a:prstGeom prst="rect">
            <a:avLst/>
          </a:prstGeom>
        </p:spPr>
        <p:txBody>
          <a:bodyPr wrap="square">
            <a:spAutoFit/>
          </a:bodyPr>
          <a:lstStyle/>
          <a:p>
            <a:pPr algn="just"/>
            <a:r>
              <a:rPr lang="es-CO" sz="2400" dirty="0"/>
              <a:t>Renilda creció en la zona rural, en una familia numerosa y tuvo que dejar los estudios para trabajar y ayudar a sus padres.</a:t>
            </a:r>
            <a:endParaRPr lang="pt-BR" sz="2400" dirty="0"/>
          </a:p>
          <a:p>
            <a:pPr algn="just"/>
            <a:r>
              <a:rPr lang="es-CO" sz="2400" dirty="0"/>
              <a:t>Nerivalda se emociona al hablar de las oportunidades de trabajo perdidas por no ser </a:t>
            </a:r>
            <a:r>
              <a:rPr lang="es-CO" sz="2400" dirty="0" smtClean="0"/>
              <a:t>alfabetizada.</a:t>
            </a:r>
            <a:r>
              <a:rPr lang="pt-BR" sz="2400" dirty="0" smtClean="0"/>
              <a:t> </a:t>
            </a:r>
            <a:endParaRPr lang="pt-BR" sz="2400" dirty="0">
              <a:latin typeface="Verdana"/>
              <a:cs typeface="Verdana"/>
            </a:endParaRP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200" y="1264636"/>
            <a:ext cx="5239658" cy="3493105"/>
          </a:xfrm>
          <a:prstGeom prst="rect">
            <a:avLst/>
          </a:prstGeom>
        </p:spPr>
      </p:pic>
    </p:spTree>
    <p:extLst>
      <p:ext uri="{BB962C8B-B14F-4D97-AF65-F5344CB8AC3E}">
        <p14:creationId xmlns:p14="http://schemas.microsoft.com/office/powerpoint/2010/main" val="1383437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520700" y="346790"/>
            <a:ext cx="9283700" cy="578674"/>
          </a:xfrm>
          <a:prstGeom prst="rect">
            <a:avLst/>
          </a:prstGeom>
        </p:spPr>
        <p:txBody>
          <a:bodyPr vert="horz" wrap="square" lIns="0" tIns="0" rIns="0" bIns="0" rtlCol="0">
            <a:noAutofit/>
          </a:bodyPr>
          <a:lstStyle/>
          <a:p>
            <a:pPr marL="12700" algn="ctr">
              <a:lnSpc>
                <a:spcPts val="4455"/>
              </a:lnSpc>
              <a:tabLst>
                <a:tab pos="8394065" algn="l"/>
              </a:tabLst>
            </a:pPr>
            <a:r>
              <a:rPr lang="es-ES_tradnl" sz="3600" b="1" u="sng" dirty="0" smtClean="0">
                <a:solidFill>
                  <a:srgbClr val="3382AA"/>
                </a:solidFill>
                <a:latin typeface="Verdana"/>
                <a:cs typeface="Verdana"/>
              </a:rPr>
              <a:t>Compromiso con la transformaci</a:t>
            </a:r>
            <a:r>
              <a:rPr lang="es-ES_tradnl" sz="3600" b="1" u="sng" dirty="0" smtClean="0">
                <a:solidFill>
                  <a:srgbClr val="3382AA"/>
                </a:solidFill>
                <a:latin typeface="Verdana"/>
                <a:cs typeface="Verdana"/>
              </a:rPr>
              <a:t>ón</a:t>
            </a:r>
            <a:endParaRPr lang="es-ES_tradnl" sz="3800" dirty="0">
              <a:latin typeface="Verdana"/>
              <a:cs typeface="Verdana"/>
            </a:endParaRPr>
          </a:p>
        </p:txBody>
      </p:sp>
      <p:sp>
        <p:nvSpPr>
          <p:cNvPr id="4" name="object 4"/>
          <p:cNvSpPr txBox="1"/>
          <p:nvPr/>
        </p:nvSpPr>
        <p:spPr>
          <a:xfrm>
            <a:off x="520700" y="5493218"/>
            <a:ext cx="9448800" cy="143507"/>
          </a:xfrm>
          <a:prstGeom prst="rect">
            <a:avLst/>
          </a:prstGeom>
        </p:spPr>
        <p:txBody>
          <a:bodyPr vert="horz" wrap="square" lIns="0" tIns="0" rIns="0" bIns="0" rtlCol="0">
            <a:noAutofit/>
          </a:bodyPr>
          <a:lstStyle/>
          <a:p>
            <a:pPr marL="12700">
              <a:lnSpc>
                <a:spcPct val="100000"/>
              </a:lnSpc>
            </a:pPr>
            <a:endParaRPr sz="2800" dirty="0">
              <a:latin typeface="Verdana"/>
              <a:cs typeface="Verdana"/>
            </a:endParaRPr>
          </a:p>
        </p:txBody>
      </p:sp>
      <p:sp>
        <p:nvSpPr>
          <p:cNvPr id="7" name="Retângulo 6"/>
          <p:cNvSpPr/>
          <p:nvPr/>
        </p:nvSpPr>
        <p:spPr>
          <a:xfrm>
            <a:off x="520700" y="1506796"/>
            <a:ext cx="8991600" cy="5262980"/>
          </a:xfrm>
          <a:prstGeom prst="rect">
            <a:avLst/>
          </a:prstGeom>
        </p:spPr>
        <p:txBody>
          <a:bodyPr wrap="square">
            <a:spAutoFit/>
          </a:bodyPr>
          <a:lstStyle/>
          <a:p>
            <a:pPr algn="just"/>
            <a:r>
              <a:rPr lang="es-CO" sz="2800" dirty="0"/>
              <a:t>En 2015, la escuela empezó a incorporar las Tertulias Literarias Dialógicas.</a:t>
            </a:r>
            <a:endParaRPr lang="pt-BR" sz="2800" dirty="0"/>
          </a:p>
          <a:p>
            <a:pPr algn="just"/>
            <a:r>
              <a:rPr lang="es-CO" sz="2800" dirty="0"/>
              <a:t>En cuanto al proceso de transformación, la escuela está súper comprometida. Además de los sueños que está se realizando, otros están en fase de planificación: huerta, jardín, terminar el parquecito (resbalador), concluir la cabaña/choza, clases de educación ambiental</a:t>
            </a:r>
            <a:r>
              <a:rPr lang="es-CO" sz="2800" dirty="0" smtClean="0"/>
              <a:t>.</a:t>
            </a:r>
            <a:r>
              <a:rPr lang="es-CO" sz="2800" dirty="0"/>
              <a:t> </a:t>
            </a:r>
            <a:endParaRPr lang="pt-BR" sz="2800" dirty="0"/>
          </a:p>
          <a:p>
            <a:pPr algn="just"/>
            <a:r>
              <a:rPr lang="es-CO" sz="2800" dirty="0"/>
              <a:t>El gran reto, según las gestoras, es involucrar más la comunidad. Liziania afirma que es un cambio de cultura: “Nosotros tampoco nos abríamos, sólo convocábamos a los papas para informarlos, no los convocábamos para participar”. </a:t>
            </a:r>
            <a:endParaRPr lang="pt-BR" sz="2800" dirty="0">
              <a:latin typeface="Verdana"/>
              <a:cs typeface="Verdana"/>
            </a:endParaRPr>
          </a:p>
        </p:txBody>
      </p:sp>
    </p:spTree>
    <p:extLst>
      <p:ext uri="{BB962C8B-B14F-4D97-AF65-F5344CB8AC3E}">
        <p14:creationId xmlns:p14="http://schemas.microsoft.com/office/powerpoint/2010/main" val="3582718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520700" y="346790"/>
            <a:ext cx="9283700" cy="578674"/>
          </a:xfrm>
          <a:prstGeom prst="rect">
            <a:avLst/>
          </a:prstGeom>
        </p:spPr>
        <p:txBody>
          <a:bodyPr vert="horz" wrap="square" lIns="0" tIns="0" rIns="0" bIns="0" rtlCol="0">
            <a:noAutofit/>
          </a:bodyPr>
          <a:lstStyle/>
          <a:p>
            <a:pPr marL="12700" algn="ctr">
              <a:lnSpc>
                <a:spcPts val="4455"/>
              </a:lnSpc>
              <a:tabLst>
                <a:tab pos="8394065" algn="l"/>
              </a:tabLst>
            </a:pPr>
            <a:r>
              <a:rPr lang="es-ES_tradnl" sz="3600" b="1" u="sng" dirty="0" smtClean="0">
                <a:solidFill>
                  <a:srgbClr val="3382AA"/>
                </a:solidFill>
                <a:latin typeface="Verdana"/>
                <a:cs typeface="Verdana"/>
              </a:rPr>
              <a:t>Su</a:t>
            </a:r>
            <a:r>
              <a:rPr lang="es-ES_tradnl" sz="3600" b="1" u="sng" dirty="0" smtClean="0">
                <a:solidFill>
                  <a:srgbClr val="3382AA"/>
                </a:solidFill>
                <a:latin typeface="Verdana"/>
                <a:cs typeface="Verdana"/>
              </a:rPr>
              <a:t>eño que se sueña</a:t>
            </a:r>
            <a:r>
              <a:rPr lang="es-ES_tradnl" sz="3600" b="1" u="sng" dirty="0" smtClean="0">
                <a:solidFill>
                  <a:srgbClr val="3382AA"/>
                </a:solidFill>
                <a:latin typeface="Verdana"/>
                <a:cs typeface="Verdana"/>
              </a:rPr>
              <a:t> junto</a:t>
            </a:r>
            <a:endParaRPr lang="es-ES_tradnl" sz="3800" dirty="0">
              <a:latin typeface="Verdana"/>
              <a:cs typeface="Verdana"/>
            </a:endParaRPr>
          </a:p>
        </p:txBody>
      </p:sp>
      <p:sp>
        <p:nvSpPr>
          <p:cNvPr id="4" name="object 4"/>
          <p:cNvSpPr txBox="1"/>
          <p:nvPr/>
        </p:nvSpPr>
        <p:spPr>
          <a:xfrm>
            <a:off x="520700" y="5493218"/>
            <a:ext cx="9448800" cy="143507"/>
          </a:xfrm>
          <a:prstGeom prst="rect">
            <a:avLst/>
          </a:prstGeom>
        </p:spPr>
        <p:txBody>
          <a:bodyPr vert="horz" wrap="square" lIns="0" tIns="0" rIns="0" bIns="0" rtlCol="0">
            <a:noAutofit/>
          </a:bodyPr>
          <a:lstStyle/>
          <a:p>
            <a:pPr marL="12700">
              <a:lnSpc>
                <a:spcPct val="100000"/>
              </a:lnSpc>
            </a:pPr>
            <a:endParaRPr sz="2800" dirty="0">
              <a:latin typeface="Verdana"/>
              <a:cs typeface="Verdana"/>
            </a:endParaRPr>
          </a:p>
        </p:txBody>
      </p:sp>
      <p:sp>
        <p:nvSpPr>
          <p:cNvPr id="6" name="Retângulo 5"/>
          <p:cNvSpPr/>
          <p:nvPr/>
        </p:nvSpPr>
        <p:spPr>
          <a:xfrm>
            <a:off x="508000" y="1676400"/>
            <a:ext cx="8991600" cy="3108544"/>
          </a:xfrm>
          <a:prstGeom prst="rect">
            <a:avLst/>
          </a:prstGeom>
        </p:spPr>
        <p:txBody>
          <a:bodyPr wrap="square">
            <a:spAutoFit/>
          </a:bodyPr>
          <a:lstStyle/>
          <a:p>
            <a:pPr algn="just"/>
            <a:r>
              <a:rPr lang="es-CO" sz="2800" dirty="0"/>
              <a:t>A pesar de los retos, la gestora evalúa que la escuela ya avanzó mucho. “nosotros estamos viendo los niños involucrándose, los profesores, los auxiliares. La relación entre el personal del equipo de la escuela ha mejorado mucho, especialmente de la mitad del año hasta ahora. Ha incrementado el diálogo, la escuela está más unida. Está valiendo la pena”. </a:t>
            </a:r>
            <a:r>
              <a:rPr lang="pt-BR" sz="2800" dirty="0">
                <a:solidFill>
                  <a:srgbClr val="7B7B6D"/>
                </a:solidFill>
                <a:latin typeface="Verdana"/>
                <a:cs typeface="Verdana"/>
              </a:rPr>
              <a:t> </a:t>
            </a:r>
            <a:endParaRPr lang="pt-BR" sz="2800" dirty="0">
              <a:latin typeface="Verdana"/>
              <a:cs typeface="Verdana"/>
            </a:endParaRPr>
          </a:p>
        </p:txBody>
      </p:sp>
    </p:spTree>
    <p:extLst>
      <p:ext uri="{BB962C8B-B14F-4D97-AF65-F5344CB8AC3E}">
        <p14:creationId xmlns:p14="http://schemas.microsoft.com/office/powerpoint/2010/main" val="3622353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159999" cy="1877395"/>
          </a:xfrm>
          <a:custGeom>
            <a:avLst/>
            <a:gdLst/>
            <a:ahLst/>
            <a:cxnLst/>
            <a:rect l="l" t="t" r="r" b="b"/>
            <a:pathLst>
              <a:path w="10159999" h="1877395">
                <a:moveTo>
                  <a:pt x="10160000" y="0"/>
                </a:moveTo>
                <a:lnTo>
                  <a:pt x="0" y="0"/>
                </a:lnTo>
                <a:lnTo>
                  <a:pt x="0" y="1662560"/>
                </a:lnTo>
                <a:lnTo>
                  <a:pt x="27243" y="1679153"/>
                </a:lnTo>
                <a:lnTo>
                  <a:pt x="288069" y="1773408"/>
                </a:lnTo>
                <a:lnTo>
                  <a:pt x="592786" y="1835860"/>
                </a:lnTo>
                <a:lnTo>
                  <a:pt x="936369" y="1869520"/>
                </a:lnTo>
                <a:lnTo>
                  <a:pt x="1313791" y="1877395"/>
                </a:lnTo>
                <a:lnTo>
                  <a:pt x="1720023" y="1862495"/>
                </a:lnTo>
                <a:lnTo>
                  <a:pt x="2150039" y="1827829"/>
                </a:lnTo>
                <a:lnTo>
                  <a:pt x="2598811" y="1776406"/>
                </a:lnTo>
                <a:lnTo>
                  <a:pt x="3061313" y="1711235"/>
                </a:lnTo>
                <a:lnTo>
                  <a:pt x="3532517" y="1635324"/>
                </a:lnTo>
                <a:lnTo>
                  <a:pt x="4007396" y="1551682"/>
                </a:lnTo>
                <a:lnTo>
                  <a:pt x="6260962" y="1122831"/>
                </a:lnTo>
                <a:lnTo>
                  <a:pt x="6652319" y="1055994"/>
                </a:lnTo>
                <a:lnTo>
                  <a:pt x="7012161" y="1002489"/>
                </a:lnTo>
                <a:lnTo>
                  <a:pt x="7335460" y="965325"/>
                </a:lnTo>
                <a:lnTo>
                  <a:pt x="7617189" y="947511"/>
                </a:lnTo>
                <a:lnTo>
                  <a:pt x="8288814" y="930705"/>
                </a:lnTo>
                <a:lnTo>
                  <a:pt x="8471713" y="927974"/>
                </a:lnTo>
                <a:lnTo>
                  <a:pt x="10160000" y="927192"/>
                </a:lnTo>
                <a:lnTo>
                  <a:pt x="10160000" y="0"/>
                </a:lnTo>
              </a:path>
              <a:path w="10159999" h="1877395">
                <a:moveTo>
                  <a:pt x="10160000" y="927192"/>
                </a:moveTo>
                <a:lnTo>
                  <a:pt x="8638010" y="927192"/>
                </a:lnTo>
                <a:lnTo>
                  <a:pt x="8790034" y="928671"/>
                </a:lnTo>
                <a:lnTo>
                  <a:pt x="8930119" y="932719"/>
                </a:lnTo>
                <a:lnTo>
                  <a:pt x="9060593" y="939644"/>
                </a:lnTo>
                <a:lnTo>
                  <a:pt x="9183789" y="949757"/>
                </a:lnTo>
                <a:lnTo>
                  <a:pt x="9302038" y="963367"/>
                </a:lnTo>
                <a:lnTo>
                  <a:pt x="9417670" y="980782"/>
                </a:lnTo>
                <a:lnTo>
                  <a:pt x="9533016" y="1002313"/>
                </a:lnTo>
                <a:lnTo>
                  <a:pt x="9650408" y="1028267"/>
                </a:lnTo>
                <a:lnTo>
                  <a:pt x="9772177" y="1058956"/>
                </a:lnTo>
                <a:lnTo>
                  <a:pt x="9900653" y="1094686"/>
                </a:lnTo>
                <a:lnTo>
                  <a:pt x="10038168" y="1135769"/>
                </a:lnTo>
                <a:lnTo>
                  <a:pt x="10160000" y="1174019"/>
                </a:lnTo>
                <a:lnTo>
                  <a:pt x="10160000" y="927192"/>
                </a:lnTo>
              </a:path>
            </a:pathLst>
          </a:custGeom>
          <a:solidFill>
            <a:srgbClr val="F8971D"/>
          </a:solidFill>
        </p:spPr>
        <p:txBody>
          <a:bodyPr wrap="square" lIns="0" tIns="0" rIns="0" bIns="0" rtlCol="0">
            <a:noAutofit/>
          </a:bodyPr>
          <a:lstStyle/>
          <a:p>
            <a:endParaRPr/>
          </a:p>
        </p:txBody>
      </p:sp>
      <p:sp>
        <p:nvSpPr>
          <p:cNvPr id="3" name="object 3"/>
          <p:cNvSpPr/>
          <p:nvPr/>
        </p:nvSpPr>
        <p:spPr>
          <a:xfrm>
            <a:off x="0" y="6008685"/>
            <a:ext cx="10159999" cy="1611314"/>
          </a:xfrm>
          <a:custGeom>
            <a:avLst/>
            <a:gdLst/>
            <a:ahLst/>
            <a:cxnLst/>
            <a:rect l="l" t="t" r="r" b="b"/>
            <a:pathLst>
              <a:path w="10159999" h="1611314">
                <a:moveTo>
                  <a:pt x="3496105" y="0"/>
                </a:moveTo>
                <a:lnTo>
                  <a:pt x="3103046" y="13306"/>
                </a:lnTo>
                <a:lnTo>
                  <a:pt x="2713055" y="40077"/>
                </a:lnTo>
                <a:lnTo>
                  <a:pt x="2327666" y="78883"/>
                </a:lnTo>
                <a:lnTo>
                  <a:pt x="1948415" y="128294"/>
                </a:lnTo>
                <a:lnTo>
                  <a:pt x="1576834" y="186878"/>
                </a:lnTo>
                <a:lnTo>
                  <a:pt x="1214459" y="253205"/>
                </a:lnTo>
                <a:lnTo>
                  <a:pt x="862823" y="325846"/>
                </a:lnTo>
                <a:lnTo>
                  <a:pt x="523460" y="403369"/>
                </a:lnTo>
                <a:lnTo>
                  <a:pt x="197906" y="484344"/>
                </a:lnTo>
                <a:lnTo>
                  <a:pt x="0" y="537294"/>
                </a:lnTo>
                <a:lnTo>
                  <a:pt x="0" y="1611314"/>
                </a:lnTo>
                <a:lnTo>
                  <a:pt x="10159999" y="1611314"/>
                </a:lnTo>
                <a:lnTo>
                  <a:pt x="10159999" y="441408"/>
                </a:lnTo>
                <a:lnTo>
                  <a:pt x="9397114" y="441408"/>
                </a:lnTo>
                <a:lnTo>
                  <a:pt x="9175343" y="436988"/>
                </a:lnTo>
                <a:lnTo>
                  <a:pt x="8949314" y="427166"/>
                </a:lnTo>
                <a:lnTo>
                  <a:pt x="8718444" y="412529"/>
                </a:lnTo>
                <a:lnTo>
                  <a:pt x="8482151" y="393663"/>
                </a:lnTo>
                <a:lnTo>
                  <a:pt x="7990966" y="345584"/>
                </a:lnTo>
                <a:lnTo>
                  <a:pt x="6326645" y="160783"/>
                </a:lnTo>
                <a:lnTo>
                  <a:pt x="5692743" y="101287"/>
                </a:lnTo>
                <a:lnTo>
                  <a:pt x="5358332" y="74571"/>
                </a:lnTo>
                <a:lnTo>
                  <a:pt x="5011506" y="50657"/>
                </a:lnTo>
                <a:lnTo>
                  <a:pt x="4651680" y="30131"/>
                </a:lnTo>
                <a:lnTo>
                  <a:pt x="4278272" y="13580"/>
                </a:lnTo>
                <a:lnTo>
                  <a:pt x="3890699" y="1589"/>
                </a:lnTo>
                <a:lnTo>
                  <a:pt x="3496105" y="0"/>
                </a:lnTo>
              </a:path>
              <a:path w="10159999" h="1611314">
                <a:moveTo>
                  <a:pt x="10159999" y="421343"/>
                </a:moveTo>
                <a:lnTo>
                  <a:pt x="10036020" y="426806"/>
                </a:lnTo>
                <a:lnTo>
                  <a:pt x="9615211" y="439840"/>
                </a:lnTo>
                <a:lnTo>
                  <a:pt x="9397114" y="441408"/>
                </a:lnTo>
                <a:lnTo>
                  <a:pt x="10159999" y="441408"/>
                </a:lnTo>
                <a:lnTo>
                  <a:pt x="10159999" y="421343"/>
                </a:lnTo>
              </a:path>
            </a:pathLst>
          </a:custGeom>
          <a:solidFill>
            <a:srgbClr val="F8971D"/>
          </a:solidFill>
        </p:spPr>
        <p:txBody>
          <a:bodyPr wrap="square" lIns="0" tIns="0" rIns="0" bIns="0" rtlCol="0">
            <a:noAutofit/>
          </a:bodyPr>
          <a:lstStyle/>
          <a:p>
            <a:endParaRPr/>
          </a:p>
        </p:txBody>
      </p:sp>
      <p:sp>
        <p:nvSpPr>
          <p:cNvPr id="4" name="object 4"/>
          <p:cNvSpPr txBox="1"/>
          <p:nvPr/>
        </p:nvSpPr>
        <p:spPr>
          <a:xfrm>
            <a:off x="1690836" y="3738265"/>
            <a:ext cx="6778625" cy="370205"/>
          </a:xfrm>
          <a:prstGeom prst="rect">
            <a:avLst/>
          </a:prstGeom>
        </p:spPr>
        <p:txBody>
          <a:bodyPr vert="horz" wrap="square" lIns="0" tIns="0" rIns="0" bIns="0" rtlCol="0">
            <a:noAutofit/>
          </a:bodyPr>
          <a:lstStyle/>
          <a:p>
            <a:pPr marL="12700">
              <a:lnSpc>
                <a:spcPct val="100000"/>
              </a:lnSpc>
            </a:pPr>
            <a:r>
              <a:rPr sz="2400" b="1" dirty="0" smtClean="0">
                <a:solidFill>
                  <a:srgbClr val="F8971D"/>
                </a:solidFill>
                <a:latin typeface="Verdana"/>
                <a:cs typeface="Verdana"/>
              </a:rPr>
              <a:t>www.comunidaddeaprendiza</a:t>
            </a:r>
            <a:r>
              <a:rPr lang="x-none" sz="2400" b="1" dirty="0" smtClean="0">
                <a:solidFill>
                  <a:srgbClr val="F8971D"/>
                </a:solidFill>
                <a:latin typeface="Verdana"/>
                <a:cs typeface="Verdana"/>
              </a:rPr>
              <a:t>je</a:t>
            </a:r>
            <a:r>
              <a:rPr sz="2400" b="1" dirty="0" smtClean="0">
                <a:solidFill>
                  <a:srgbClr val="F8971D"/>
                </a:solidFill>
                <a:latin typeface="Verdana"/>
                <a:cs typeface="Verdana"/>
              </a:rPr>
              <a:t>.</a:t>
            </a:r>
            <a:r>
              <a:rPr lang="x-none" sz="2400" b="1" dirty="0" smtClean="0">
                <a:solidFill>
                  <a:srgbClr val="F8971D"/>
                </a:solidFill>
                <a:latin typeface="Verdana"/>
                <a:cs typeface="Verdana"/>
              </a:rPr>
              <a:t>es</a:t>
            </a:r>
            <a:endParaRPr sz="2400" dirty="0">
              <a:latin typeface="Verdana"/>
              <a:cs typeface="Verdana"/>
            </a:endParaRPr>
          </a:p>
        </p:txBody>
      </p:sp>
      <p:sp>
        <p:nvSpPr>
          <p:cNvPr id="5" name="object 5"/>
          <p:cNvSpPr/>
          <p:nvPr/>
        </p:nvSpPr>
        <p:spPr>
          <a:xfrm>
            <a:off x="1613105" y="506749"/>
            <a:ext cx="1355938" cy="254966"/>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3087460" y="554102"/>
            <a:ext cx="106480" cy="195402"/>
          </a:xfrm>
          <a:custGeom>
            <a:avLst/>
            <a:gdLst/>
            <a:ahLst/>
            <a:cxnLst/>
            <a:rect l="l" t="t" r="r" b="b"/>
            <a:pathLst>
              <a:path w="106480" h="195402">
                <a:moveTo>
                  <a:pt x="38891" y="51879"/>
                </a:moveTo>
                <a:lnTo>
                  <a:pt x="9076" y="84861"/>
                </a:lnTo>
                <a:lnTo>
                  <a:pt x="1413" y="130035"/>
                </a:lnTo>
                <a:lnTo>
                  <a:pt x="0" y="161861"/>
                </a:lnTo>
                <a:lnTo>
                  <a:pt x="1311" y="166725"/>
                </a:lnTo>
                <a:lnTo>
                  <a:pt x="7064" y="176542"/>
                </a:lnTo>
                <a:lnTo>
                  <a:pt x="10531" y="180771"/>
                </a:lnTo>
                <a:lnTo>
                  <a:pt x="14621" y="184277"/>
                </a:lnTo>
                <a:lnTo>
                  <a:pt x="18685" y="187807"/>
                </a:lnTo>
                <a:lnTo>
                  <a:pt x="22914" y="190538"/>
                </a:lnTo>
                <a:lnTo>
                  <a:pt x="31613" y="194437"/>
                </a:lnTo>
                <a:lnTo>
                  <a:pt x="35182" y="195402"/>
                </a:lnTo>
                <a:lnTo>
                  <a:pt x="102733" y="195402"/>
                </a:lnTo>
                <a:lnTo>
                  <a:pt x="103978" y="194437"/>
                </a:lnTo>
                <a:lnTo>
                  <a:pt x="105642" y="190538"/>
                </a:lnTo>
                <a:lnTo>
                  <a:pt x="106061" y="188734"/>
                </a:lnTo>
                <a:lnTo>
                  <a:pt x="106061" y="187058"/>
                </a:lnTo>
                <a:lnTo>
                  <a:pt x="106384" y="180771"/>
                </a:lnTo>
                <a:lnTo>
                  <a:pt x="106480" y="172186"/>
                </a:lnTo>
                <a:lnTo>
                  <a:pt x="106351" y="168719"/>
                </a:lnTo>
                <a:lnTo>
                  <a:pt x="45012" y="168719"/>
                </a:lnTo>
                <a:lnTo>
                  <a:pt x="43336" y="167805"/>
                </a:lnTo>
                <a:lnTo>
                  <a:pt x="27956" y="144907"/>
                </a:lnTo>
                <a:lnTo>
                  <a:pt x="27956" y="140639"/>
                </a:lnTo>
                <a:lnTo>
                  <a:pt x="37684" y="98856"/>
                </a:lnTo>
                <a:lnTo>
                  <a:pt x="46307" y="82550"/>
                </a:lnTo>
                <a:lnTo>
                  <a:pt x="103096" y="82550"/>
                </a:lnTo>
                <a:lnTo>
                  <a:pt x="103712" y="65874"/>
                </a:lnTo>
                <a:lnTo>
                  <a:pt x="72990" y="65874"/>
                </a:lnTo>
                <a:lnTo>
                  <a:pt x="67059" y="61798"/>
                </a:lnTo>
                <a:lnTo>
                  <a:pt x="60519" y="58369"/>
                </a:lnTo>
                <a:lnTo>
                  <a:pt x="46257" y="52806"/>
                </a:lnTo>
                <a:lnTo>
                  <a:pt x="38891" y="51879"/>
                </a:lnTo>
                <a:close/>
              </a:path>
              <a:path w="106480" h="195402">
                <a:moveTo>
                  <a:pt x="103096" y="82550"/>
                </a:moveTo>
                <a:lnTo>
                  <a:pt x="48339" y="82550"/>
                </a:lnTo>
                <a:lnTo>
                  <a:pt x="50562" y="83019"/>
                </a:lnTo>
                <a:lnTo>
                  <a:pt x="55375" y="84861"/>
                </a:lnTo>
                <a:lnTo>
                  <a:pt x="72990" y="95885"/>
                </a:lnTo>
                <a:lnTo>
                  <a:pt x="72869" y="107810"/>
                </a:lnTo>
                <a:lnTo>
                  <a:pt x="72749" y="116001"/>
                </a:lnTo>
                <a:lnTo>
                  <a:pt x="72241" y="123037"/>
                </a:lnTo>
                <a:lnTo>
                  <a:pt x="71314" y="130644"/>
                </a:lnTo>
                <a:lnTo>
                  <a:pt x="71209" y="147726"/>
                </a:lnTo>
                <a:lnTo>
                  <a:pt x="45012" y="168719"/>
                </a:lnTo>
                <a:lnTo>
                  <a:pt x="106351" y="168719"/>
                </a:lnTo>
                <a:lnTo>
                  <a:pt x="105921" y="157187"/>
                </a:lnTo>
                <a:lnTo>
                  <a:pt x="105515" y="149631"/>
                </a:lnTo>
                <a:lnTo>
                  <a:pt x="104397" y="134442"/>
                </a:lnTo>
                <a:lnTo>
                  <a:pt x="103663" y="123037"/>
                </a:lnTo>
                <a:lnTo>
                  <a:pt x="102962" y="111417"/>
                </a:lnTo>
                <a:lnTo>
                  <a:pt x="102855" y="107810"/>
                </a:lnTo>
                <a:lnTo>
                  <a:pt x="102965" y="86029"/>
                </a:lnTo>
                <a:lnTo>
                  <a:pt x="103096" y="82550"/>
                </a:lnTo>
                <a:close/>
              </a:path>
              <a:path w="106480" h="195402">
                <a:moveTo>
                  <a:pt x="106061" y="0"/>
                </a:moveTo>
                <a:lnTo>
                  <a:pt x="74654" y="0"/>
                </a:lnTo>
                <a:lnTo>
                  <a:pt x="74285" y="3530"/>
                </a:lnTo>
                <a:lnTo>
                  <a:pt x="74006" y="6858"/>
                </a:lnTo>
                <a:lnTo>
                  <a:pt x="73828" y="10007"/>
                </a:lnTo>
                <a:lnTo>
                  <a:pt x="73447" y="12598"/>
                </a:lnTo>
                <a:lnTo>
                  <a:pt x="73219" y="15328"/>
                </a:lnTo>
                <a:lnTo>
                  <a:pt x="73130" y="18211"/>
                </a:lnTo>
                <a:lnTo>
                  <a:pt x="72990" y="24739"/>
                </a:lnTo>
                <a:lnTo>
                  <a:pt x="73358" y="26403"/>
                </a:lnTo>
                <a:lnTo>
                  <a:pt x="73587" y="28816"/>
                </a:lnTo>
                <a:lnTo>
                  <a:pt x="73776" y="38672"/>
                </a:lnTo>
                <a:lnTo>
                  <a:pt x="73587" y="46189"/>
                </a:lnTo>
                <a:lnTo>
                  <a:pt x="73079" y="58280"/>
                </a:lnTo>
                <a:lnTo>
                  <a:pt x="72990" y="65874"/>
                </a:lnTo>
                <a:lnTo>
                  <a:pt x="103712" y="65874"/>
                </a:lnTo>
                <a:lnTo>
                  <a:pt x="104650" y="38595"/>
                </a:lnTo>
                <a:lnTo>
                  <a:pt x="106061" y="0"/>
                </a:lnTo>
                <a:close/>
              </a:path>
            </a:pathLst>
          </a:custGeom>
          <a:solidFill>
            <a:srgbClr val="FFFFFF"/>
          </a:solidFill>
        </p:spPr>
        <p:txBody>
          <a:bodyPr wrap="square" lIns="0" tIns="0" rIns="0" bIns="0" rtlCol="0">
            <a:noAutofit/>
          </a:bodyPr>
          <a:lstStyle/>
          <a:p>
            <a:endParaRPr/>
          </a:p>
        </p:txBody>
      </p:sp>
      <p:sp>
        <p:nvSpPr>
          <p:cNvPr id="7" name="object 7"/>
          <p:cNvSpPr/>
          <p:nvPr/>
        </p:nvSpPr>
        <p:spPr>
          <a:xfrm>
            <a:off x="3209131" y="606276"/>
            <a:ext cx="91963" cy="147256"/>
          </a:xfrm>
          <a:custGeom>
            <a:avLst/>
            <a:gdLst/>
            <a:ahLst/>
            <a:cxnLst/>
            <a:rect l="l" t="t" r="r" b="b"/>
            <a:pathLst>
              <a:path w="91963" h="147256">
                <a:moveTo>
                  <a:pt x="37759" y="0"/>
                </a:moveTo>
                <a:lnTo>
                  <a:pt x="14416" y="13144"/>
                </a:lnTo>
                <a:lnTo>
                  <a:pt x="10708" y="17602"/>
                </a:lnTo>
                <a:lnTo>
                  <a:pt x="126" y="54559"/>
                </a:lnTo>
                <a:lnTo>
                  <a:pt x="0" y="74485"/>
                </a:lnTo>
                <a:lnTo>
                  <a:pt x="104" y="78282"/>
                </a:lnTo>
                <a:lnTo>
                  <a:pt x="6263" y="118770"/>
                </a:lnTo>
                <a:lnTo>
                  <a:pt x="40769" y="147256"/>
                </a:lnTo>
                <a:lnTo>
                  <a:pt x="48236" y="146837"/>
                </a:lnTo>
                <a:lnTo>
                  <a:pt x="80710" y="122618"/>
                </a:lnTo>
                <a:lnTo>
                  <a:pt x="81906" y="119189"/>
                </a:lnTo>
                <a:lnTo>
                  <a:pt x="45735" y="119189"/>
                </a:lnTo>
                <a:lnTo>
                  <a:pt x="43144" y="118630"/>
                </a:lnTo>
                <a:lnTo>
                  <a:pt x="41556" y="117754"/>
                </a:lnTo>
                <a:lnTo>
                  <a:pt x="39715" y="116268"/>
                </a:lnTo>
                <a:lnTo>
                  <a:pt x="37302" y="115163"/>
                </a:lnTo>
                <a:lnTo>
                  <a:pt x="29885" y="86626"/>
                </a:lnTo>
                <a:lnTo>
                  <a:pt x="29326" y="83654"/>
                </a:lnTo>
                <a:lnTo>
                  <a:pt x="28590" y="81241"/>
                </a:lnTo>
                <a:lnTo>
                  <a:pt x="34152" y="81241"/>
                </a:lnTo>
                <a:lnTo>
                  <a:pt x="40769" y="80962"/>
                </a:lnTo>
                <a:lnTo>
                  <a:pt x="56149" y="79857"/>
                </a:lnTo>
                <a:lnTo>
                  <a:pt x="63235" y="79578"/>
                </a:lnTo>
                <a:lnTo>
                  <a:pt x="80850" y="79578"/>
                </a:lnTo>
                <a:lnTo>
                  <a:pt x="81968" y="79209"/>
                </a:lnTo>
                <a:lnTo>
                  <a:pt x="83161" y="78981"/>
                </a:lnTo>
                <a:lnTo>
                  <a:pt x="85752" y="78790"/>
                </a:lnTo>
                <a:lnTo>
                  <a:pt x="86959" y="78651"/>
                </a:lnTo>
                <a:lnTo>
                  <a:pt x="89372" y="78282"/>
                </a:lnTo>
                <a:lnTo>
                  <a:pt x="91963" y="78181"/>
                </a:lnTo>
                <a:lnTo>
                  <a:pt x="91910" y="73190"/>
                </a:lnTo>
                <a:lnTo>
                  <a:pt x="91785" y="70129"/>
                </a:lnTo>
                <a:lnTo>
                  <a:pt x="91035" y="60121"/>
                </a:lnTo>
                <a:lnTo>
                  <a:pt x="90388" y="54889"/>
                </a:lnTo>
                <a:lnTo>
                  <a:pt x="90332" y="54559"/>
                </a:lnTo>
                <a:lnTo>
                  <a:pt x="28590" y="54559"/>
                </a:lnTo>
                <a:lnTo>
                  <a:pt x="28691" y="50863"/>
                </a:lnTo>
                <a:lnTo>
                  <a:pt x="49672" y="24676"/>
                </a:lnTo>
                <a:lnTo>
                  <a:pt x="82918" y="24676"/>
                </a:lnTo>
                <a:lnTo>
                  <a:pt x="82057" y="22644"/>
                </a:lnTo>
                <a:lnTo>
                  <a:pt x="52681" y="1651"/>
                </a:lnTo>
                <a:lnTo>
                  <a:pt x="48694" y="1181"/>
                </a:lnTo>
                <a:lnTo>
                  <a:pt x="41277" y="76"/>
                </a:lnTo>
                <a:lnTo>
                  <a:pt x="37759" y="0"/>
                </a:lnTo>
                <a:close/>
              </a:path>
              <a:path w="91963" h="147256">
                <a:moveTo>
                  <a:pt x="70741" y="93891"/>
                </a:moveTo>
                <a:lnTo>
                  <a:pt x="61673" y="102743"/>
                </a:lnTo>
                <a:lnTo>
                  <a:pt x="61254" y="103987"/>
                </a:lnTo>
                <a:lnTo>
                  <a:pt x="59578" y="107149"/>
                </a:lnTo>
                <a:lnTo>
                  <a:pt x="57965" y="109131"/>
                </a:lnTo>
                <a:lnTo>
                  <a:pt x="55552" y="111544"/>
                </a:lnTo>
                <a:lnTo>
                  <a:pt x="53888" y="113030"/>
                </a:lnTo>
                <a:lnTo>
                  <a:pt x="52491" y="114414"/>
                </a:lnTo>
                <a:lnTo>
                  <a:pt x="50268" y="117005"/>
                </a:lnTo>
                <a:lnTo>
                  <a:pt x="49164" y="117944"/>
                </a:lnTo>
                <a:lnTo>
                  <a:pt x="46941" y="119049"/>
                </a:lnTo>
                <a:lnTo>
                  <a:pt x="45735" y="119189"/>
                </a:lnTo>
                <a:lnTo>
                  <a:pt x="81906" y="119189"/>
                </a:lnTo>
                <a:lnTo>
                  <a:pt x="83559" y="114414"/>
                </a:lnTo>
                <a:lnTo>
                  <a:pt x="84647" y="110705"/>
                </a:lnTo>
                <a:lnTo>
                  <a:pt x="85574" y="106819"/>
                </a:lnTo>
                <a:lnTo>
                  <a:pt x="85943" y="105892"/>
                </a:lnTo>
                <a:lnTo>
                  <a:pt x="86171" y="105016"/>
                </a:lnTo>
                <a:lnTo>
                  <a:pt x="86362" y="103339"/>
                </a:lnTo>
                <a:lnTo>
                  <a:pt x="86502" y="102463"/>
                </a:lnTo>
                <a:lnTo>
                  <a:pt x="86870" y="100609"/>
                </a:lnTo>
                <a:lnTo>
                  <a:pt x="86959" y="98755"/>
                </a:lnTo>
                <a:lnTo>
                  <a:pt x="85473" y="98018"/>
                </a:lnTo>
                <a:lnTo>
                  <a:pt x="83492" y="97129"/>
                </a:lnTo>
                <a:lnTo>
                  <a:pt x="78488" y="95110"/>
                </a:lnTo>
                <a:lnTo>
                  <a:pt x="75935" y="94449"/>
                </a:lnTo>
                <a:lnTo>
                  <a:pt x="70741" y="93891"/>
                </a:lnTo>
                <a:close/>
              </a:path>
              <a:path w="91963" h="147256">
                <a:moveTo>
                  <a:pt x="82918" y="24676"/>
                </a:moveTo>
                <a:lnTo>
                  <a:pt x="49672" y="24676"/>
                </a:lnTo>
                <a:lnTo>
                  <a:pt x="53050" y="26581"/>
                </a:lnTo>
                <a:lnTo>
                  <a:pt x="56949" y="30657"/>
                </a:lnTo>
                <a:lnTo>
                  <a:pt x="61673" y="54559"/>
                </a:lnTo>
                <a:lnTo>
                  <a:pt x="90332" y="54559"/>
                </a:lnTo>
                <a:lnTo>
                  <a:pt x="88534" y="43954"/>
                </a:lnTo>
                <a:lnTo>
                  <a:pt x="87289" y="38481"/>
                </a:lnTo>
                <a:lnTo>
                  <a:pt x="84139" y="27559"/>
                </a:lnTo>
                <a:lnTo>
                  <a:pt x="82918" y="24676"/>
                </a:lnTo>
                <a:close/>
              </a:path>
            </a:pathLst>
          </a:custGeom>
          <a:solidFill>
            <a:srgbClr val="FFFFFF"/>
          </a:solidFill>
        </p:spPr>
        <p:txBody>
          <a:bodyPr wrap="square" lIns="0" tIns="0" rIns="0" bIns="0" rtlCol="0">
            <a:noAutofit/>
          </a:bodyPr>
          <a:lstStyle/>
          <a:p>
            <a:endParaRPr/>
          </a:p>
        </p:txBody>
      </p:sp>
      <p:sp>
        <p:nvSpPr>
          <p:cNvPr id="8" name="object 8"/>
          <p:cNvSpPr/>
          <p:nvPr/>
        </p:nvSpPr>
        <p:spPr>
          <a:xfrm>
            <a:off x="1610569" y="868846"/>
            <a:ext cx="1915484" cy="350803"/>
          </a:xfrm>
          <a:prstGeom prst="rect">
            <a:avLst/>
          </a:prstGeom>
          <a:blipFill>
            <a:blip r:embed="rId3" cstate="print"/>
            <a:stretch>
              <a:fillRect/>
            </a:stretch>
          </a:blipFill>
        </p:spPr>
        <p:txBody>
          <a:bodyPr wrap="square" lIns="0" tIns="0" rIns="0" bIns="0" rtlCol="0">
            <a:noAutofit/>
          </a:bodyPr>
          <a:lstStyle/>
          <a:p>
            <a:endParaRPr/>
          </a:p>
        </p:txBody>
      </p:sp>
      <p:sp>
        <p:nvSpPr>
          <p:cNvPr id="9" name="object 9"/>
          <p:cNvSpPr/>
          <p:nvPr/>
        </p:nvSpPr>
        <p:spPr>
          <a:xfrm>
            <a:off x="527054" y="349813"/>
            <a:ext cx="972382" cy="936273"/>
          </a:xfrm>
          <a:prstGeom prst="rect">
            <a:avLst/>
          </a:prstGeom>
          <a:blipFill>
            <a:blip r:embed="rId4" cstate="print"/>
            <a:stretch>
              <a:fillRect/>
            </a:stretch>
          </a:blipFill>
        </p:spPr>
        <p:txBody>
          <a:bodyPr wrap="square" lIns="0" tIns="0" rIns="0" bIns="0" rtlCol="0">
            <a:noAutofit/>
          </a:bodyPr>
          <a:lstStyle/>
          <a:p>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5054600" cy="7620000"/>
          </a:xfrm>
          <a:custGeom>
            <a:avLst/>
            <a:gdLst/>
            <a:ahLst/>
            <a:cxnLst/>
            <a:rect l="l" t="t" r="r" b="b"/>
            <a:pathLst>
              <a:path w="5054600" h="7620000">
                <a:moveTo>
                  <a:pt x="0" y="7620000"/>
                </a:moveTo>
                <a:lnTo>
                  <a:pt x="5054600" y="7620000"/>
                </a:lnTo>
                <a:lnTo>
                  <a:pt x="5054600" y="0"/>
                </a:lnTo>
                <a:lnTo>
                  <a:pt x="0" y="0"/>
                </a:lnTo>
                <a:lnTo>
                  <a:pt x="0" y="7620000"/>
                </a:lnTo>
                <a:close/>
              </a:path>
            </a:pathLst>
          </a:custGeom>
          <a:solidFill>
            <a:srgbClr val="F8971D"/>
          </a:solidFill>
        </p:spPr>
        <p:txBody>
          <a:bodyPr wrap="square" lIns="0" tIns="0" rIns="0" bIns="0" rtlCol="0">
            <a:noAutofit/>
          </a:bodyPr>
          <a:lstStyle/>
          <a:p>
            <a:endParaRPr/>
          </a:p>
        </p:txBody>
      </p:sp>
      <p:sp>
        <p:nvSpPr>
          <p:cNvPr id="3" name="object 3"/>
          <p:cNvSpPr txBox="1"/>
          <p:nvPr/>
        </p:nvSpPr>
        <p:spPr>
          <a:xfrm>
            <a:off x="876300" y="3511908"/>
            <a:ext cx="3898900" cy="602891"/>
          </a:xfrm>
          <a:prstGeom prst="rect">
            <a:avLst/>
          </a:prstGeom>
        </p:spPr>
        <p:txBody>
          <a:bodyPr vert="horz" wrap="square" lIns="0" tIns="0" rIns="0" bIns="0" rtlCol="0">
            <a:noAutofit/>
          </a:bodyPr>
          <a:lstStyle/>
          <a:p>
            <a:pPr marL="12700">
              <a:lnSpc>
                <a:spcPts val="4555"/>
              </a:lnSpc>
            </a:pPr>
            <a:r>
              <a:rPr sz="3800" spc="-375" dirty="0" smtClean="0">
                <a:solidFill>
                  <a:srgbClr val="FFFFFF"/>
                </a:solidFill>
                <a:latin typeface="Verdana"/>
                <a:cs typeface="Verdana"/>
              </a:rPr>
              <a:t>T</a:t>
            </a:r>
            <a:r>
              <a:rPr sz="3800" spc="-70" dirty="0" smtClean="0">
                <a:solidFill>
                  <a:srgbClr val="FFFFFF"/>
                </a:solidFill>
                <a:latin typeface="Verdana"/>
                <a:cs typeface="Verdana"/>
              </a:rPr>
              <a:t>r</a:t>
            </a:r>
            <a:r>
              <a:rPr sz="3800" spc="0" dirty="0" smtClean="0">
                <a:solidFill>
                  <a:srgbClr val="FFFFFF"/>
                </a:solidFill>
                <a:latin typeface="Verdana"/>
                <a:cs typeface="Verdana"/>
              </a:rPr>
              <a:t>ansforma</a:t>
            </a:r>
            <a:r>
              <a:rPr lang="x-none" sz="3800" spc="0" dirty="0" smtClean="0">
                <a:solidFill>
                  <a:srgbClr val="FFFFFF"/>
                </a:solidFill>
                <a:latin typeface="Verdana"/>
                <a:cs typeface="Verdana"/>
              </a:rPr>
              <a:t>ci</a:t>
            </a:r>
            <a:r>
              <a:rPr lang="x-none" sz="3800" spc="0" dirty="0" smtClean="0">
                <a:solidFill>
                  <a:srgbClr val="FFFFFF"/>
                </a:solidFill>
                <a:latin typeface="Verdana"/>
                <a:cs typeface="Verdana"/>
              </a:rPr>
              <a:t>ón</a:t>
            </a:r>
            <a:endParaRPr sz="3800" dirty="0">
              <a:latin typeface="Verdana"/>
              <a:cs typeface="Verdana"/>
            </a:endParaRPr>
          </a:p>
        </p:txBody>
      </p:sp>
      <p:sp>
        <p:nvSpPr>
          <p:cNvPr id="4" name="object 4"/>
          <p:cNvSpPr/>
          <p:nvPr/>
        </p:nvSpPr>
        <p:spPr>
          <a:xfrm>
            <a:off x="5105653" y="4577575"/>
            <a:ext cx="5054346" cy="1535658"/>
          </a:xfrm>
          <a:custGeom>
            <a:avLst/>
            <a:gdLst/>
            <a:ahLst/>
            <a:cxnLst/>
            <a:rect l="l" t="t" r="r" b="b"/>
            <a:pathLst>
              <a:path w="5054346" h="1535658">
                <a:moveTo>
                  <a:pt x="0" y="1535658"/>
                </a:moveTo>
                <a:lnTo>
                  <a:pt x="5054346" y="1535658"/>
                </a:lnTo>
                <a:lnTo>
                  <a:pt x="5054346" y="0"/>
                </a:lnTo>
                <a:lnTo>
                  <a:pt x="0" y="0"/>
                </a:lnTo>
                <a:lnTo>
                  <a:pt x="0" y="1535658"/>
                </a:lnTo>
                <a:close/>
              </a:path>
            </a:pathLst>
          </a:custGeom>
          <a:solidFill>
            <a:srgbClr val="9F7896"/>
          </a:solidFill>
        </p:spPr>
        <p:txBody>
          <a:bodyPr wrap="square" lIns="0" tIns="0" rIns="0" bIns="0" rtlCol="0">
            <a:noAutofit/>
          </a:bodyPr>
          <a:lstStyle/>
          <a:p>
            <a:endParaRPr/>
          </a:p>
        </p:txBody>
      </p:sp>
      <p:sp>
        <p:nvSpPr>
          <p:cNvPr id="5" name="object 5"/>
          <p:cNvSpPr/>
          <p:nvPr/>
        </p:nvSpPr>
        <p:spPr>
          <a:xfrm>
            <a:off x="5105653" y="3047885"/>
            <a:ext cx="5054346" cy="1535671"/>
          </a:xfrm>
          <a:custGeom>
            <a:avLst/>
            <a:gdLst/>
            <a:ahLst/>
            <a:cxnLst/>
            <a:rect l="l" t="t" r="r" b="b"/>
            <a:pathLst>
              <a:path w="5054346" h="1535671">
                <a:moveTo>
                  <a:pt x="0" y="1535671"/>
                </a:moveTo>
                <a:lnTo>
                  <a:pt x="5054346" y="1535671"/>
                </a:lnTo>
                <a:lnTo>
                  <a:pt x="5054346" y="0"/>
                </a:lnTo>
                <a:lnTo>
                  <a:pt x="0" y="0"/>
                </a:lnTo>
                <a:lnTo>
                  <a:pt x="0" y="1535671"/>
                </a:lnTo>
                <a:close/>
              </a:path>
            </a:pathLst>
          </a:custGeom>
          <a:solidFill>
            <a:srgbClr val="CC6A70"/>
          </a:solidFill>
        </p:spPr>
        <p:txBody>
          <a:bodyPr wrap="square" lIns="0" tIns="0" rIns="0" bIns="0" rtlCol="0">
            <a:noAutofit/>
          </a:bodyPr>
          <a:lstStyle/>
          <a:p>
            <a:endParaRPr sz="1600">
              <a:latin typeface="Verdana"/>
              <a:cs typeface="Verdana"/>
            </a:endParaRPr>
          </a:p>
        </p:txBody>
      </p:sp>
      <p:sp>
        <p:nvSpPr>
          <p:cNvPr id="6" name="object 6"/>
          <p:cNvSpPr/>
          <p:nvPr/>
        </p:nvSpPr>
        <p:spPr>
          <a:xfrm>
            <a:off x="5105653" y="6107252"/>
            <a:ext cx="5054346" cy="1512747"/>
          </a:xfrm>
          <a:custGeom>
            <a:avLst/>
            <a:gdLst/>
            <a:ahLst/>
            <a:cxnLst/>
            <a:rect l="l" t="t" r="r" b="b"/>
            <a:pathLst>
              <a:path w="5054346" h="1512747">
                <a:moveTo>
                  <a:pt x="0" y="1512747"/>
                </a:moveTo>
                <a:lnTo>
                  <a:pt x="5054346" y="1512747"/>
                </a:lnTo>
                <a:lnTo>
                  <a:pt x="5054346" y="0"/>
                </a:lnTo>
                <a:lnTo>
                  <a:pt x="0" y="0"/>
                </a:lnTo>
                <a:lnTo>
                  <a:pt x="0" y="1512747"/>
                </a:lnTo>
                <a:close/>
              </a:path>
            </a:pathLst>
          </a:custGeom>
          <a:solidFill>
            <a:srgbClr val="ECC73B"/>
          </a:solidFill>
        </p:spPr>
        <p:txBody>
          <a:bodyPr wrap="square" lIns="0" tIns="0" rIns="0" bIns="0" rtlCol="0">
            <a:noAutofit/>
          </a:bodyPr>
          <a:lstStyle/>
          <a:p>
            <a:endParaRPr/>
          </a:p>
        </p:txBody>
      </p:sp>
      <p:sp>
        <p:nvSpPr>
          <p:cNvPr id="7" name="object 7"/>
          <p:cNvSpPr/>
          <p:nvPr/>
        </p:nvSpPr>
        <p:spPr>
          <a:xfrm>
            <a:off x="5105653" y="0"/>
            <a:ext cx="5054346" cy="1524177"/>
          </a:xfrm>
          <a:custGeom>
            <a:avLst/>
            <a:gdLst/>
            <a:ahLst/>
            <a:cxnLst/>
            <a:rect l="l" t="t" r="r" b="b"/>
            <a:pathLst>
              <a:path w="5054346" h="1524177">
                <a:moveTo>
                  <a:pt x="0" y="1524177"/>
                </a:moveTo>
                <a:lnTo>
                  <a:pt x="5054346" y="1524177"/>
                </a:lnTo>
                <a:lnTo>
                  <a:pt x="5054346" y="0"/>
                </a:lnTo>
                <a:lnTo>
                  <a:pt x="0" y="0"/>
                </a:lnTo>
                <a:lnTo>
                  <a:pt x="0" y="1524177"/>
                </a:lnTo>
                <a:close/>
              </a:path>
            </a:pathLst>
          </a:custGeom>
          <a:solidFill>
            <a:srgbClr val="5B9BBB"/>
          </a:solidFill>
        </p:spPr>
        <p:txBody>
          <a:bodyPr wrap="square" lIns="0" tIns="0" rIns="0" bIns="0" rtlCol="0">
            <a:noAutofit/>
          </a:bodyPr>
          <a:lstStyle/>
          <a:p>
            <a:endParaRPr/>
          </a:p>
        </p:txBody>
      </p:sp>
      <p:sp>
        <p:nvSpPr>
          <p:cNvPr id="8" name="object 8"/>
          <p:cNvSpPr/>
          <p:nvPr/>
        </p:nvSpPr>
        <p:spPr>
          <a:xfrm>
            <a:off x="5105653" y="1518196"/>
            <a:ext cx="5054346" cy="1535658"/>
          </a:xfrm>
          <a:custGeom>
            <a:avLst/>
            <a:gdLst/>
            <a:ahLst/>
            <a:cxnLst/>
            <a:rect l="l" t="t" r="r" b="b"/>
            <a:pathLst>
              <a:path w="5054346" h="1535658">
                <a:moveTo>
                  <a:pt x="0" y="1535658"/>
                </a:moveTo>
                <a:lnTo>
                  <a:pt x="5054346" y="1535658"/>
                </a:lnTo>
                <a:lnTo>
                  <a:pt x="5054346" y="0"/>
                </a:lnTo>
                <a:lnTo>
                  <a:pt x="0" y="0"/>
                </a:lnTo>
                <a:lnTo>
                  <a:pt x="0" y="1535658"/>
                </a:lnTo>
                <a:close/>
              </a:path>
            </a:pathLst>
          </a:custGeom>
          <a:solidFill>
            <a:srgbClr val="AFCC8A"/>
          </a:solidFill>
        </p:spPr>
        <p:txBody>
          <a:bodyPr wrap="square" lIns="0" tIns="0" rIns="0" bIns="0" rtlCol="0">
            <a:noAutofit/>
          </a:bodyPr>
          <a:lstStyle/>
          <a:p>
            <a:endParaRPr/>
          </a:p>
        </p:txBody>
      </p:sp>
      <p:sp>
        <p:nvSpPr>
          <p:cNvPr id="9" name="object 9"/>
          <p:cNvSpPr txBox="1"/>
          <p:nvPr/>
        </p:nvSpPr>
        <p:spPr>
          <a:xfrm>
            <a:off x="6007100" y="609600"/>
            <a:ext cx="2197100" cy="228600"/>
          </a:xfrm>
          <a:prstGeom prst="rect">
            <a:avLst/>
          </a:prstGeom>
        </p:spPr>
        <p:txBody>
          <a:bodyPr vert="horz" wrap="square" lIns="0" tIns="0" rIns="0" bIns="0" rtlCol="0">
            <a:noAutofit/>
          </a:bodyPr>
          <a:lstStyle/>
          <a:p>
            <a:pPr marL="12700">
              <a:lnSpc>
                <a:spcPct val="100000"/>
              </a:lnSpc>
            </a:pPr>
            <a:r>
              <a:rPr sz="2000" dirty="0" smtClean="0">
                <a:solidFill>
                  <a:srgbClr val="FFFFFF"/>
                </a:solidFill>
                <a:latin typeface="Verdana"/>
                <a:cs typeface="Verdana"/>
              </a:rPr>
              <a:t>Sensibiliza</a:t>
            </a:r>
            <a:r>
              <a:rPr lang="x-none" sz="2000" dirty="0" smtClean="0">
                <a:solidFill>
                  <a:srgbClr val="FFFFFF"/>
                </a:solidFill>
                <a:latin typeface="Verdana"/>
                <a:cs typeface="Verdana"/>
              </a:rPr>
              <a:t>ci</a:t>
            </a:r>
            <a:r>
              <a:rPr lang="x-none" sz="2000" dirty="0" smtClean="0">
                <a:solidFill>
                  <a:srgbClr val="FFFFFF"/>
                </a:solidFill>
                <a:latin typeface="Verdana"/>
                <a:cs typeface="Verdana"/>
              </a:rPr>
              <a:t>ón</a:t>
            </a:r>
            <a:endParaRPr sz="2000" dirty="0">
              <a:latin typeface="Verdana"/>
              <a:cs typeface="Verdana"/>
            </a:endParaRPr>
          </a:p>
        </p:txBody>
      </p:sp>
      <p:sp>
        <p:nvSpPr>
          <p:cNvPr id="10" name="object 10"/>
          <p:cNvSpPr txBox="1"/>
          <p:nvPr/>
        </p:nvSpPr>
        <p:spPr>
          <a:xfrm>
            <a:off x="6007100" y="2133600"/>
            <a:ext cx="2486025" cy="311150"/>
          </a:xfrm>
          <a:prstGeom prst="rect">
            <a:avLst/>
          </a:prstGeom>
        </p:spPr>
        <p:txBody>
          <a:bodyPr vert="horz" wrap="square" lIns="0" tIns="0" rIns="0" bIns="0" rtlCol="0">
            <a:noAutofit/>
          </a:bodyPr>
          <a:lstStyle/>
          <a:p>
            <a:pPr marL="12700">
              <a:lnSpc>
                <a:spcPct val="100000"/>
              </a:lnSpc>
            </a:pPr>
            <a:r>
              <a:rPr sz="2000" spc="-215" dirty="0" smtClean="0">
                <a:solidFill>
                  <a:srgbClr val="FFFFFF"/>
                </a:solidFill>
                <a:latin typeface="Verdana"/>
                <a:cs typeface="Verdana"/>
              </a:rPr>
              <a:t>T</a:t>
            </a:r>
            <a:r>
              <a:rPr sz="2000" spc="0" dirty="0" smtClean="0">
                <a:solidFill>
                  <a:srgbClr val="FFFFFF"/>
                </a:solidFill>
                <a:latin typeface="Verdana"/>
                <a:cs typeface="Verdana"/>
              </a:rPr>
              <a:t>oma</a:t>
            </a:r>
            <a:r>
              <a:rPr sz="2000" spc="-40" dirty="0" smtClean="0">
                <a:solidFill>
                  <a:srgbClr val="FFFFFF"/>
                </a:solidFill>
                <a:latin typeface="Verdana"/>
                <a:cs typeface="Verdana"/>
              </a:rPr>
              <a:t> </a:t>
            </a:r>
            <a:r>
              <a:rPr sz="2000" spc="0" dirty="0" smtClean="0">
                <a:solidFill>
                  <a:srgbClr val="FFFFFF"/>
                </a:solidFill>
                <a:latin typeface="Verdana"/>
                <a:cs typeface="Verdana"/>
              </a:rPr>
              <a:t>de</a:t>
            </a:r>
            <a:r>
              <a:rPr sz="2000" spc="-40" dirty="0" smtClean="0">
                <a:solidFill>
                  <a:srgbClr val="FFFFFF"/>
                </a:solidFill>
                <a:latin typeface="Verdana"/>
                <a:cs typeface="Verdana"/>
              </a:rPr>
              <a:t> </a:t>
            </a:r>
            <a:r>
              <a:rPr sz="2000" spc="0" dirty="0" smtClean="0">
                <a:solidFill>
                  <a:srgbClr val="FFFFFF"/>
                </a:solidFill>
                <a:latin typeface="Verdana"/>
                <a:cs typeface="Verdana"/>
              </a:rPr>
              <a:t>Decis</a:t>
            </a:r>
            <a:r>
              <a:rPr lang="x-none" sz="2000" spc="0" dirty="0" smtClean="0">
                <a:solidFill>
                  <a:srgbClr val="FFFFFF"/>
                </a:solidFill>
                <a:latin typeface="Verdana"/>
                <a:cs typeface="Verdana"/>
              </a:rPr>
              <a:t>i</a:t>
            </a:r>
            <a:r>
              <a:rPr lang="x-none" sz="2000" spc="0" dirty="0" smtClean="0">
                <a:solidFill>
                  <a:srgbClr val="FFFFFF"/>
                </a:solidFill>
                <a:latin typeface="Verdana"/>
                <a:cs typeface="Verdana"/>
              </a:rPr>
              <a:t>ón</a:t>
            </a:r>
            <a:endParaRPr sz="2000" dirty="0">
              <a:latin typeface="Verdana"/>
              <a:cs typeface="Verdana"/>
            </a:endParaRPr>
          </a:p>
        </p:txBody>
      </p:sp>
      <p:sp>
        <p:nvSpPr>
          <p:cNvPr id="11" name="object 11"/>
          <p:cNvSpPr txBox="1"/>
          <p:nvPr/>
        </p:nvSpPr>
        <p:spPr>
          <a:xfrm>
            <a:off x="6007100" y="3706247"/>
            <a:ext cx="829310" cy="311150"/>
          </a:xfrm>
          <a:prstGeom prst="rect">
            <a:avLst/>
          </a:prstGeom>
        </p:spPr>
        <p:txBody>
          <a:bodyPr vert="horz" wrap="square" lIns="0" tIns="0" rIns="0" bIns="0" rtlCol="0">
            <a:noAutofit/>
          </a:bodyPr>
          <a:lstStyle/>
          <a:p>
            <a:pPr marL="12700">
              <a:lnSpc>
                <a:spcPct val="100000"/>
              </a:lnSpc>
            </a:pPr>
            <a:r>
              <a:rPr sz="2000" dirty="0" smtClean="0">
                <a:solidFill>
                  <a:srgbClr val="FFFFFF"/>
                </a:solidFill>
                <a:latin typeface="Verdana"/>
                <a:cs typeface="Verdana"/>
              </a:rPr>
              <a:t>S</a:t>
            </a:r>
            <a:r>
              <a:rPr lang="x-none" sz="2000" dirty="0" smtClean="0">
                <a:solidFill>
                  <a:srgbClr val="FFFFFF"/>
                </a:solidFill>
                <a:latin typeface="Verdana"/>
                <a:cs typeface="Verdana"/>
              </a:rPr>
              <a:t>ue</a:t>
            </a:r>
            <a:r>
              <a:rPr lang="x-none" sz="2000" dirty="0" smtClean="0">
                <a:solidFill>
                  <a:srgbClr val="FFFFFF"/>
                </a:solidFill>
                <a:latin typeface="Verdana"/>
                <a:cs typeface="Verdana"/>
              </a:rPr>
              <a:t>ñ</a:t>
            </a:r>
            <a:r>
              <a:rPr sz="2000" dirty="0" smtClean="0">
                <a:solidFill>
                  <a:srgbClr val="FFFFFF"/>
                </a:solidFill>
                <a:latin typeface="Verdana"/>
                <a:cs typeface="Verdana"/>
              </a:rPr>
              <a:t>o</a:t>
            </a:r>
            <a:endParaRPr sz="2000" dirty="0">
              <a:latin typeface="Verdana"/>
              <a:cs typeface="Verdana"/>
            </a:endParaRPr>
          </a:p>
        </p:txBody>
      </p:sp>
      <p:sp>
        <p:nvSpPr>
          <p:cNvPr id="12" name="object 12"/>
          <p:cNvSpPr txBox="1"/>
          <p:nvPr/>
        </p:nvSpPr>
        <p:spPr>
          <a:xfrm>
            <a:off x="6007100" y="5105400"/>
            <a:ext cx="2915920" cy="311150"/>
          </a:xfrm>
          <a:prstGeom prst="rect">
            <a:avLst/>
          </a:prstGeom>
        </p:spPr>
        <p:txBody>
          <a:bodyPr vert="horz" wrap="square" lIns="0" tIns="0" rIns="0" bIns="0" rtlCol="0">
            <a:noAutofit/>
          </a:bodyPr>
          <a:lstStyle/>
          <a:p>
            <a:pPr marL="12700">
              <a:lnSpc>
                <a:spcPct val="100000"/>
              </a:lnSpc>
            </a:pPr>
            <a:r>
              <a:rPr sz="2000" dirty="0" smtClean="0">
                <a:solidFill>
                  <a:srgbClr val="FFFFFF"/>
                </a:solidFill>
                <a:latin typeface="Verdana"/>
                <a:cs typeface="Verdana"/>
              </a:rPr>
              <a:t>Sele</a:t>
            </a:r>
            <a:r>
              <a:rPr lang="x-none" sz="2000" dirty="0" smtClean="0">
                <a:solidFill>
                  <a:srgbClr val="FFFFFF"/>
                </a:solidFill>
                <a:latin typeface="Verdana"/>
                <a:cs typeface="Verdana"/>
              </a:rPr>
              <a:t>cci</a:t>
            </a:r>
            <a:r>
              <a:rPr lang="x-none" sz="2000" dirty="0" smtClean="0">
                <a:solidFill>
                  <a:srgbClr val="FFFFFF"/>
                </a:solidFill>
                <a:latin typeface="Verdana"/>
                <a:cs typeface="Verdana"/>
              </a:rPr>
              <a:t>ón</a:t>
            </a:r>
            <a:r>
              <a:rPr sz="2000" dirty="0" smtClean="0">
                <a:solidFill>
                  <a:srgbClr val="FFFFFF"/>
                </a:solidFill>
                <a:latin typeface="Verdana"/>
                <a:cs typeface="Verdana"/>
              </a:rPr>
              <a:t> </a:t>
            </a:r>
            <a:r>
              <a:rPr sz="2000" dirty="0" smtClean="0">
                <a:solidFill>
                  <a:srgbClr val="FFFFFF"/>
                </a:solidFill>
                <a:latin typeface="Verdana"/>
                <a:cs typeface="Verdana"/>
              </a:rPr>
              <a:t>de Prioridades</a:t>
            </a:r>
            <a:endParaRPr sz="2000" dirty="0">
              <a:latin typeface="Verdana"/>
              <a:cs typeface="Verdana"/>
            </a:endParaRPr>
          </a:p>
        </p:txBody>
      </p:sp>
      <p:sp>
        <p:nvSpPr>
          <p:cNvPr id="13" name="object 13"/>
          <p:cNvSpPr txBox="1"/>
          <p:nvPr/>
        </p:nvSpPr>
        <p:spPr>
          <a:xfrm>
            <a:off x="6007100" y="6705600"/>
            <a:ext cx="1766570" cy="311150"/>
          </a:xfrm>
          <a:prstGeom prst="rect">
            <a:avLst/>
          </a:prstGeom>
        </p:spPr>
        <p:txBody>
          <a:bodyPr vert="horz" wrap="square" lIns="0" tIns="0" rIns="0" bIns="0" rtlCol="0">
            <a:noAutofit/>
          </a:bodyPr>
          <a:lstStyle/>
          <a:p>
            <a:pPr marL="12700">
              <a:lnSpc>
                <a:spcPct val="100000"/>
              </a:lnSpc>
            </a:pPr>
            <a:r>
              <a:rPr sz="2000" dirty="0" smtClean="0">
                <a:solidFill>
                  <a:srgbClr val="FFFFFF"/>
                </a:solidFill>
                <a:latin typeface="Verdana"/>
                <a:cs typeface="Verdana"/>
              </a:rPr>
              <a:t>Plan</a:t>
            </a:r>
            <a:r>
              <a:rPr lang="x-none" sz="2000" dirty="0" smtClean="0">
                <a:solidFill>
                  <a:srgbClr val="FFFFFF"/>
                </a:solidFill>
                <a:latin typeface="Verdana"/>
                <a:cs typeface="Verdana"/>
              </a:rPr>
              <a:t>ificaci</a:t>
            </a:r>
            <a:r>
              <a:rPr lang="x-none" sz="2000" dirty="0" smtClean="0">
                <a:solidFill>
                  <a:srgbClr val="FFFFFF"/>
                </a:solidFill>
                <a:latin typeface="Verdana"/>
                <a:cs typeface="Verdana"/>
              </a:rPr>
              <a:t>ón</a:t>
            </a:r>
            <a:endParaRPr sz="2000" dirty="0">
              <a:latin typeface="Verdana"/>
              <a:cs typeface="Verdana"/>
            </a:endParaRPr>
          </a:p>
        </p:txBody>
      </p:sp>
    </p:spTree>
    <p:extLst>
      <p:ext uri="{BB962C8B-B14F-4D97-AF65-F5344CB8AC3E}">
        <p14:creationId xmlns:p14="http://schemas.microsoft.com/office/powerpoint/2010/main" val="494854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1041400" y="346790"/>
            <a:ext cx="8407400" cy="578674"/>
          </a:xfrm>
          <a:prstGeom prst="rect">
            <a:avLst/>
          </a:prstGeom>
        </p:spPr>
        <p:txBody>
          <a:bodyPr vert="horz" wrap="square" lIns="0" tIns="0" rIns="0" bIns="0" rtlCol="0">
            <a:noAutofit/>
          </a:bodyPr>
          <a:lstStyle/>
          <a:p>
            <a:pPr marL="12700" algn="ctr">
              <a:lnSpc>
                <a:spcPts val="4455"/>
              </a:lnSpc>
              <a:tabLst>
                <a:tab pos="8394065" algn="l"/>
              </a:tabLst>
            </a:pPr>
            <a:r>
              <a:rPr lang="es-CO" sz="4000" b="1" dirty="0">
                <a:solidFill>
                  <a:srgbClr val="3366FF"/>
                </a:solidFill>
              </a:rPr>
              <a:t>¿En dónde sucede esta historia?</a:t>
            </a:r>
            <a:r>
              <a:rPr lang="pt-BR" sz="4000" b="1" dirty="0">
                <a:solidFill>
                  <a:srgbClr val="3366FF"/>
                </a:solidFill>
              </a:rPr>
              <a:t/>
            </a:r>
            <a:br>
              <a:rPr lang="pt-BR" sz="4000" b="1" dirty="0">
                <a:solidFill>
                  <a:srgbClr val="3366FF"/>
                </a:solidFill>
              </a:rPr>
            </a:br>
            <a:r>
              <a:rPr sz="3800" b="1" u="sng" dirty="0" smtClean="0">
                <a:solidFill>
                  <a:srgbClr val="3366FF"/>
                </a:solidFill>
                <a:latin typeface="Verdana"/>
                <a:cs typeface="Verdana"/>
              </a:rPr>
              <a:t>	</a:t>
            </a:r>
            <a:endParaRPr sz="3800" b="1" dirty="0">
              <a:solidFill>
                <a:srgbClr val="3366FF"/>
              </a:solidFill>
              <a:latin typeface="Verdana"/>
              <a:cs typeface="Verdana"/>
            </a:endParaRPr>
          </a:p>
        </p:txBody>
      </p:sp>
      <p:sp>
        <p:nvSpPr>
          <p:cNvPr id="4" name="object 4"/>
          <p:cNvSpPr txBox="1"/>
          <p:nvPr/>
        </p:nvSpPr>
        <p:spPr>
          <a:xfrm>
            <a:off x="534669" y="5998550"/>
            <a:ext cx="9090660" cy="981707"/>
          </a:xfrm>
          <a:prstGeom prst="rect">
            <a:avLst/>
          </a:prstGeom>
        </p:spPr>
        <p:txBody>
          <a:bodyPr vert="horz" wrap="square" lIns="0" tIns="0" rIns="0" bIns="0" rtlCol="0">
            <a:noAutofit/>
          </a:bodyPr>
          <a:lstStyle/>
          <a:p>
            <a:pPr marL="12700" algn="just">
              <a:lnSpc>
                <a:spcPct val="100000"/>
              </a:lnSpc>
            </a:pPr>
            <a:r>
              <a:rPr lang="es-CO" sz="2400" dirty="0"/>
              <a:t>La Escuela Infantil Eva Santos está ubicada en la villa de Serra Grande, distrito del municipio de Uruçaca, en el sur del estado de Bahia.</a:t>
            </a:r>
            <a:r>
              <a:rPr lang="pt-BR" sz="2400" dirty="0"/>
              <a:t> </a:t>
            </a:r>
            <a:endParaRPr lang="pt-BR" sz="2400" dirty="0">
              <a:latin typeface="Verdana"/>
              <a:cs typeface="Verdana"/>
            </a:endParaRPr>
          </a:p>
        </p:txBody>
      </p:sp>
      <p:pic>
        <p:nvPicPr>
          <p:cNvPr id="6" name="Imagem 5"/>
          <p:cNvPicPr>
            <a:picLocks noChangeAspect="1"/>
          </p:cNvPicPr>
          <p:nvPr/>
        </p:nvPicPr>
        <p:blipFill>
          <a:blip r:embed="rId2"/>
          <a:stretch>
            <a:fillRect/>
          </a:stretch>
        </p:blipFill>
        <p:spPr>
          <a:xfrm>
            <a:off x="0" y="1183017"/>
            <a:ext cx="10159999" cy="4650317"/>
          </a:xfrm>
          <a:prstGeom prst="rect">
            <a:avLst/>
          </a:prstGeom>
        </p:spPr>
      </p:pic>
    </p:spTree>
    <p:extLst>
      <p:ext uri="{BB962C8B-B14F-4D97-AF65-F5344CB8AC3E}">
        <p14:creationId xmlns:p14="http://schemas.microsoft.com/office/powerpoint/2010/main" val="2813205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1041400" y="346790"/>
            <a:ext cx="8407400" cy="578674"/>
          </a:xfrm>
          <a:prstGeom prst="rect">
            <a:avLst/>
          </a:prstGeom>
        </p:spPr>
        <p:txBody>
          <a:bodyPr vert="horz" wrap="square" lIns="0" tIns="0" rIns="0" bIns="0" rtlCol="0">
            <a:noAutofit/>
          </a:bodyPr>
          <a:lstStyle/>
          <a:p>
            <a:pPr marL="12700" algn="ctr">
              <a:lnSpc>
                <a:spcPts val="4455"/>
              </a:lnSpc>
              <a:tabLst>
                <a:tab pos="8394065" algn="l"/>
              </a:tabLst>
            </a:pPr>
            <a:r>
              <a:rPr lang="pt-BR" sz="3800" b="1" u="sng" dirty="0" smtClean="0">
                <a:solidFill>
                  <a:srgbClr val="3382AA"/>
                </a:solidFill>
                <a:latin typeface="Verdana"/>
                <a:cs typeface="Verdana"/>
              </a:rPr>
              <a:t>1ª fase: </a:t>
            </a:r>
            <a:r>
              <a:rPr lang="pt-BR" sz="3800" b="1" u="sng" dirty="0" err="1" smtClean="0">
                <a:solidFill>
                  <a:srgbClr val="3382AA"/>
                </a:solidFill>
                <a:latin typeface="Verdana"/>
                <a:cs typeface="Verdana"/>
              </a:rPr>
              <a:t>Sensibilizaci</a:t>
            </a:r>
            <a:r>
              <a:rPr lang="pt-BR" sz="3800" b="1" u="sng" dirty="0" err="1" smtClean="0">
                <a:solidFill>
                  <a:srgbClr val="3382AA"/>
                </a:solidFill>
                <a:latin typeface="Verdana"/>
                <a:cs typeface="Verdana"/>
              </a:rPr>
              <a:t>ón</a:t>
            </a:r>
            <a:r>
              <a:rPr sz="3800" b="1" u="sng" dirty="0" smtClean="0">
                <a:solidFill>
                  <a:srgbClr val="3382AA"/>
                </a:solidFill>
                <a:latin typeface="Verdana"/>
                <a:cs typeface="Verdana"/>
              </a:rPr>
              <a:t>	</a:t>
            </a:r>
            <a:endParaRPr sz="3800" dirty="0">
              <a:latin typeface="Verdana"/>
              <a:cs typeface="Verdana"/>
            </a:endParaRPr>
          </a:p>
        </p:txBody>
      </p:sp>
      <p:sp>
        <p:nvSpPr>
          <p:cNvPr id="4" name="object 4"/>
          <p:cNvSpPr txBox="1"/>
          <p:nvPr/>
        </p:nvSpPr>
        <p:spPr>
          <a:xfrm>
            <a:off x="534669" y="5334000"/>
            <a:ext cx="9090660" cy="981707"/>
          </a:xfrm>
          <a:prstGeom prst="rect">
            <a:avLst/>
          </a:prstGeom>
        </p:spPr>
        <p:txBody>
          <a:bodyPr vert="horz" wrap="square" lIns="0" tIns="0" rIns="0" bIns="0" rtlCol="0">
            <a:noAutofit/>
          </a:bodyPr>
          <a:lstStyle/>
          <a:p>
            <a:pPr algn="just"/>
            <a:r>
              <a:rPr lang="es-CO" sz="2000" dirty="0"/>
              <a:t> </a:t>
            </a:r>
            <a:endParaRPr lang="pt-BR" sz="2400" dirty="0"/>
          </a:p>
          <a:p>
            <a:pPr algn="just"/>
            <a:r>
              <a:rPr lang="es-CO" sz="2400" dirty="0"/>
              <a:t>En julio de 2014, el equipo pedagógico de la escuela participó en 16 horas de formación para conocer las bases del Proyecto Comunidades de Aprendizaje.</a:t>
            </a:r>
            <a:r>
              <a:rPr lang="pt-BR" sz="2400" dirty="0"/>
              <a:t> </a:t>
            </a:r>
            <a:endParaRPr sz="2400" dirty="0">
              <a:latin typeface="Verdana"/>
              <a:cs typeface="Verdana"/>
            </a:endParaRPr>
          </a:p>
        </p:txBody>
      </p:sp>
      <p:pic>
        <p:nvPicPr>
          <p:cNvPr id="5" name="Picture 2" descr="Luciana Gorzel, coordenadora, Adriana de Almeida, diretora-adjunta, e Liziania Madureira, direto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7596" y="1204729"/>
            <a:ext cx="5775008" cy="385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798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1041400" y="346790"/>
            <a:ext cx="8407400" cy="578674"/>
          </a:xfrm>
          <a:prstGeom prst="rect">
            <a:avLst/>
          </a:prstGeom>
        </p:spPr>
        <p:txBody>
          <a:bodyPr vert="horz" wrap="square" lIns="0" tIns="0" rIns="0" bIns="0" rtlCol="0">
            <a:noAutofit/>
          </a:bodyPr>
          <a:lstStyle/>
          <a:p>
            <a:pPr marL="12700" algn="ctr">
              <a:lnSpc>
                <a:spcPts val="4455"/>
              </a:lnSpc>
              <a:tabLst>
                <a:tab pos="8394065" algn="l"/>
              </a:tabLst>
            </a:pPr>
            <a:r>
              <a:rPr lang="pt-BR" sz="3800" b="1" u="sng" dirty="0" smtClean="0">
                <a:solidFill>
                  <a:srgbClr val="3382AA"/>
                </a:solidFill>
                <a:latin typeface="Verdana"/>
                <a:cs typeface="Verdana"/>
              </a:rPr>
              <a:t>2ª fase: </a:t>
            </a:r>
            <a:r>
              <a:rPr lang="pt-BR" sz="3800" b="1" u="sng" dirty="0" smtClean="0">
                <a:solidFill>
                  <a:srgbClr val="3382AA"/>
                </a:solidFill>
                <a:latin typeface="Verdana"/>
                <a:cs typeface="Verdana"/>
              </a:rPr>
              <a:t>Toma </a:t>
            </a:r>
            <a:r>
              <a:rPr lang="pt-BR" sz="3800" b="1" u="sng" dirty="0" smtClean="0">
                <a:solidFill>
                  <a:srgbClr val="3382AA"/>
                </a:solidFill>
                <a:latin typeface="Verdana"/>
                <a:cs typeface="Verdana"/>
              </a:rPr>
              <a:t>de </a:t>
            </a:r>
            <a:r>
              <a:rPr lang="pt-BR" sz="3800" b="1" u="sng" dirty="0" err="1" smtClean="0">
                <a:solidFill>
                  <a:srgbClr val="3382AA"/>
                </a:solidFill>
                <a:latin typeface="Verdana"/>
                <a:cs typeface="Verdana"/>
              </a:rPr>
              <a:t>decisi</a:t>
            </a:r>
            <a:r>
              <a:rPr lang="pt-BR" sz="3800" b="1" u="sng" dirty="0" err="1" smtClean="0">
                <a:solidFill>
                  <a:srgbClr val="3382AA"/>
                </a:solidFill>
                <a:latin typeface="Verdana"/>
                <a:cs typeface="Verdana"/>
              </a:rPr>
              <a:t>ón</a:t>
            </a:r>
            <a:r>
              <a:rPr sz="3800" b="1" u="sng" dirty="0" smtClean="0">
                <a:solidFill>
                  <a:srgbClr val="3382AA"/>
                </a:solidFill>
                <a:latin typeface="Verdana"/>
                <a:cs typeface="Verdana"/>
              </a:rPr>
              <a:t>	</a:t>
            </a:r>
            <a:endParaRPr sz="3800" dirty="0">
              <a:latin typeface="Verdana"/>
              <a:cs typeface="Verdana"/>
            </a:endParaRPr>
          </a:p>
        </p:txBody>
      </p:sp>
      <p:sp>
        <p:nvSpPr>
          <p:cNvPr id="4" name="object 4"/>
          <p:cNvSpPr txBox="1"/>
          <p:nvPr/>
        </p:nvSpPr>
        <p:spPr>
          <a:xfrm>
            <a:off x="534669" y="5998550"/>
            <a:ext cx="9090660" cy="981707"/>
          </a:xfrm>
          <a:prstGeom prst="rect">
            <a:avLst/>
          </a:prstGeom>
        </p:spPr>
        <p:txBody>
          <a:bodyPr vert="horz" wrap="square" lIns="0" tIns="0" rIns="0" bIns="0" rtlCol="0">
            <a:noAutofit/>
          </a:bodyPr>
          <a:lstStyle/>
          <a:p>
            <a:pPr algn="just"/>
            <a:r>
              <a:rPr lang="es-CO" sz="2400" dirty="0"/>
              <a:t>En 8 de agosto de 2014, la escuela Eva Santos tomó la decisión de transformarse en una Comunidad de Aprendizaje.</a:t>
            </a:r>
            <a:endParaRPr lang="pt-BR" sz="2400" dirty="0"/>
          </a:p>
        </p:txBody>
      </p:sp>
      <p:pic>
        <p:nvPicPr>
          <p:cNvPr id="5" name="Imagem 4"/>
          <p:cNvPicPr>
            <a:picLocks noChangeAspect="1"/>
          </p:cNvPicPr>
          <p:nvPr/>
        </p:nvPicPr>
        <p:blipFill>
          <a:blip r:embed="rId2"/>
          <a:stretch>
            <a:fillRect/>
          </a:stretch>
        </p:blipFill>
        <p:spPr>
          <a:xfrm>
            <a:off x="1651000" y="1232774"/>
            <a:ext cx="6653213" cy="4480053"/>
          </a:xfrm>
          <a:prstGeom prst="rect">
            <a:avLst/>
          </a:prstGeom>
        </p:spPr>
      </p:pic>
    </p:spTree>
    <p:extLst>
      <p:ext uri="{BB962C8B-B14F-4D97-AF65-F5344CB8AC3E}">
        <p14:creationId xmlns:p14="http://schemas.microsoft.com/office/powerpoint/2010/main" val="965982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1041400" y="346790"/>
            <a:ext cx="8407400" cy="578674"/>
          </a:xfrm>
          <a:prstGeom prst="rect">
            <a:avLst/>
          </a:prstGeom>
        </p:spPr>
        <p:txBody>
          <a:bodyPr vert="horz" wrap="square" lIns="0" tIns="0" rIns="0" bIns="0" rtlCol="0">
            <a:noAutofit/>
          </a:bodyPr>
          <a:lstStyle/>
          <a:p>
            <a:pPr marL="12700" algn="ctr">
              <a:lnSpc>
                <a:spcPts val="4455"/>
              </a:lnSpc>
              <a:tabLst>
                <a:tab pos="8394065" algn="l"/>
              </a:tabLst>
            </a:pPr>
            <a:r>
              <a:rPr lang="pt-BR" sz="3800" b="1" u="sng" dirty="0" smtClean="0">
                <a:solidFill>
                  <a:srgbClr val="3382AA"/>
                </a:solidFill>
                <a:latin typeface="Verdana"/>
                <a:cs typeface="Verdana"/>
              </a:rPr>
              <a:t>3ª fase: </a:t>
            </a:r>
            <a:r>
              <a:rPr lang="pt-BR" sz="3800" b="1" u="sng" dirty="0" err="1" smtClean="0">
                <a:solidFill>
                  <a:srgbClr val="3382AA"/>
                </a:solidFill>
                <a:latin typeface="Verdana"/>
                <a:cs typeface="Verdana"/>
              </a:rPr>
              <a:t>Sue</a:t>
            </a:r>
            <a:r>
              <a:rPr lang="pt-BR" sz="3800" b="1" u="sng" dirty="0" err="1" smtClean="0">
                <a:solidFill>
                  <a:srgbClr val="3382AA"/>
                </a:solidFill>
                <a:latin typeface="Verdana"/>
                <a:cs typeface="Verdana"/>
              </a:rPr>
              <a:t>ño</a:t>
            </a:r>
            <a:r>
              <a:rPr sz="3800" b="1" u="sng" dirty="0" smtClean="0">
                <a:solidFill>
                  <a:srgbClr val="3382AA"/>
                </a:solidFill>
                <a:latin typeface="Verdana"/>
                <a:cs typeface="Verdana"/>
              </a:rPr>
              <a:t>	</a:t>
            </a:r>
            <a:endParaRPr sz="3800" dirty="0">
              <a:latin typeface="Verdana"/>
              <a:cs typeface="Verdana"/>
            </a:endParaRPr>
          </a:p>
        </p:txBody>
      </p:sp>
      <p:sp>
        <p:nvSpPr>
          <p:cNvPr id="4" name="object 4"/>
          <p:cNvSpPr txBox="1"/>
          <p:nvPr/>
        </p:nvSpPr>
        <p:spPr>
          <a:xfrm>
            <a:off x="279399" y="5348338"/>
            <a:ext cx="9601200" cy="1585862"/>
          </a:xfrm>
          <a:prstGeom prst="rect">
            <a:avLst/>
          </a:prstGeom>
        </p:spPr>
        <p:txBody>
          <a:bodyPr vert="horz" wrap="square" lIns="0" tIns="0" rIns="0" bIns="0" rtlCol="0">
            <a:noAutofit/>
          </a:bodyPr>
          <a:lstStyle/>
          <a:p>
            <a:pPr algn="just"/>
            <a:r>
              <a:rPr lang="es-CO" sz="2400" dirty="0"/>
              <a:t>En el mismo día, la comunidad reunida con familiares, funcionarios de la escuela, profesores, gestores y coordinadores comparten sus sueños de mejoría para la escuela, de manera a favorecer un mejor aprendizaje para los </a:t>
            </a:r>
            <a:r>
              <a:rPr lang="es-CO" sz="2400" dirty="0" smtClean="0"/>
              <a:t>niños y ni</a:t>
            </a:r>
            <a:r>
              <a:rPr lang="es-CO" sz="2400" dirty="0" smtClean="0"/>
              <a:t>ñas</a:t>
            </a:r>
            <a:r>
              <a:rPr lang="es-CO" sz="2400" dirty="0" smtClean="0"/>
              <a:t>.</a:t>
            </a:r>
            <a:endParaRPr lang="pt-BR" sz="2400" dirty="0"/>
          </a:p>
        </p:txBody>
      </p:sp>
      <p:pic>
        <p:nvPicPr>
          <p:cNvPr id="7" name="Imagem 6"/>
          <p:cNvPicPr>
            <a:picLocks noChangeAspect="1"/>
          </p:cNvPicPr>
          <p:nvPr/>
        </p:nvPicPr>
        <p:blipFill>
          <a:blip r:embed="rId2"/>
          <a:stretch>
            <a:fillRect/>
          </a:stretch>
        </p:blipFill>
        <p:spPr>
          <a:xfrm>
            <a:off x="1879600" y="1066800"/>
            <a:ext cx="6210302" cy="4140202"/>
          </a:xfrm>
          <a:prstGeom prst="rect">
            <a:avLst/>
          </a:prstGeom>
        </p:spPr>
      </p:pic>
    </p:spTree>
    <p:extLst>
      <p:ext uri="{BB962C8B-B14F-4D97-AF65-F5344CB8AC3E}">
        <p14:creationId xmlns:p14="http://schemas.microsoft.com/office/powerpoint/2010/main" val="4021816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1041400" y="346790"/>
            <a:ext cx="8407400" cy="578674"/>
          </a:xfrm>
          <a:prstGeom prst="rect">
            <a:avLst/>
          </a:prstGeom>
        </p:spPr>
        <p:txBody>
          <a:bodyPr vert="horz" wrap="square" lIns="0" tIns="0" rIns="0" bIns="0" rtlCol="0">
            <a:noAutofit/>
          </a:bodyPr>
          <a:lstStyle/>
          <a:p>
            <a:pPr marL="12700" algn="ctr">
              <a:lnSpc>
                <a:spcPts val="4455"/>
              </a:lnSpc>
              <a:tabLst>
                <a:tab pos="8394065" algn="l"/>
              </a:tabLst>
            </a:pPr>
            <a:r>
              <a:rPr lang="es-ES_tradnl" sz="3800" b="1" u="sng" dirty="0" smtClean="0">
                <a:solidFill>
                  <a:srgbClr val="3382AA"/>
                </a:solidFill>
                <a:latin typeface="Verdana"/>
                <a:cs typeface="Verdana"/>
              </a:rPr>
              <a:t>Algunos de los sue</a:t>
            </a:r>
            <a:r>
              <a:rPr lang="es-ES_tradnl" sz="3800" b="1" u="sng" dirty="0" smtClean="0">
                <a:solidFill>
                  <a:srgbClr val="3382AA"/>
                </a:solidFill>
                <a:latin typeface="Verdana"/>
                <a:cs typeface="Verdana"/>
              </a:rPr>
              <a:t>ños</a:t>
            </a:r>
            <a:r>
              <a:rPr lang="es-ES_tradnl" sz="3800" b="1" u="sng" dirty="0" smtClean="0">
                <a:solidFill>
                  <a:srgbClr val="3382AA"/>
                </a:solidFill>
                <a:latin typeface="Verdana"/>
                <a:cs typeface="Verdana"/>
              </a:rPr>
              <a:t>...</a:t>
            </a:r>
            <a:r>
              <a:rPr sz="3800" b="1" u="sng" dirty="0" smtClean="0">
                <a:solidFill>
                  <a:srgbClr val="3382AA"/>
                </a:solidFill>
                <a:latin typeface="Verdana"/>
                <a:cs typeface="Verdana"/>
              </a:rPr>
              <a:t>	</a:t>
            </a:r>
            <a:endParaRPr sz="3800" dirty="0">
              <a:latin typeface="Verdana"/>
              <a:cs typeface="Verdana"/>
            </a:endParaRPr>
          </a:p>
        </p:txBody>
      </p:sp>
      <p:sp>
        <p:nvSpPr>
          <p:cNvPr id="4" name="object 4"/>
          <p:cNvSpPr txBox="1"/>
          <p:nvPr/>
        </p:nvSpPr>
        <p:spPr>
          <a:xfrm>
            <a:off x="6451600" y="1676400"/>
            <a:ext cx="3556000" cy="4724400"/>
          </a:xfrm>
          <a:prstGeom prst="rect">
            <a:avLst/>
          </a:prstGeom>
        </p:spPr>
        <p:txBody>
          <a:bodyPr vert="horz" wrap="square" lIns="0" tIns="0" rIns="0" bIns="0" rtlCol="0">
            <a:noAutofit/>
          </a:bodyPr>
          <a:lstStyle/>
          <a:p>
            <a:r>
              <a:rPr lang="es-CO" sz="2000" dirty="0"/>
              <a:t> </a:t>
            </a:r>
            <a:endParaRPr lang="pt-BR" sz="2000" dirty="0"/>
          </a:p>
          <a:p>
            <a:pPr marL="342900" lvl="0" indent="-342900">
              <a:lnSpc>
                <a:spcPct val="150000"/>
              </a:lnSpc>
              <a:buFont typeface="Arial"/>
              <a:buChar char="•"/>
            </a:pPr>
            <a:r>
              <a:rPr lang="es-CO" sz="2400" dirty="0"/>
              <a:t>Más salidas y paseos con la participación de los padres</a:t>
            </a:r>
            <a:endParaRPr lang="pt-BR" sz="2400" dirty="0"/>
          </a:p>
          <a:p>
            <a:pPr marL="342900" lvl="0" indent="-342900">
              <a:lnSpc>
                <a:spcPct val="150000"/>
              </a:lnSpc>
              <a:buFont typeface="Arial"/>
              <a:buChar char="•"/>
            </a:pPr>
            <a:r>
              <a:rPr lang="es-CO" sz="2400" dirty="0"/>
              <a:t>Calificación de profesores</a:t>
            </a:r>
            <a:endParaRPr lang="pt-BR" sz="2400" dirty="0"/>
          </a:p>
          <a:p>
            <a:pPr marL="342900" lvl="0" indent="-342900">
              <a:lnSpc>
                <a:spcPct val="150000"/>
              </a:lnSpc>
              <a:buFont typeface="Arial"/>
              <a:buChar char="•"/>
            </a:pPr>
            <a:r>
              <a:rPr lang="es-CO" sz="2400" dirty="0"/>
              <a:t>Formación de familiares</a:t>
            </a:r>
            <a:endParaRPr lang="pt-BR" sz="2400" dirty="0"/>
          </a:p>
          <a:p>
            <a:pPr marL="342900" lvl="0" indent="-342900">
              <a:lnSpc>
                <a:spcPct val="150000"/>
              </a:lnSpc>
              <a:buFont typeface="Arial"/>
              <a:buChar char="•"/>
            </a:pPr>
            <a:r>
              <a:rPr lang="es-CO" sz="2400" dirty="0"/>
              <a:t>Nuevos juguetes</a:t>
            </a:r>
            <a:endParaRPr lang="pt-BR" sz="2400" dirty="0"/>
          </a:p>
          <a:p>
            <a:pPr marL="342900" lvl="0" indent="-342900">
              <a:lnSpc>
                <a:spcPct val="150000"/>
              </a:lnSpc>
              <a:buFont typeface="Arial"/>
              <a:buChar char="•"/>
            </a:pPr>
            <a:r>
              <a:rPr lang="es-CO" sz="2400" dirty="0"/>
              <a:t>Cabaña </a:t>
            </a:r>
            <a:endParaRPr lang="pt-BR" sz="2400" dirty="0"/>
          </a:p>
          <a:p>
            <a:pPr marL="342900" indent="-342900">
              <a:lnSpc>
                <a:spcPct val="150000"/>
              </a:lnSpc>
              <a:buFont typeface="Arial"/>
              <a:buChar char="•"/>
            </a:pPr>
            <a:r>
              <a:rPr lang="es-CO" sz="2400" dirty="0"/>
              <a:t>Un congelador nuevo</a:t>
            </a:r>
            <a:r>
              <a:rPr lang="pt-BR" sz="2400" dirty="0"/>
              <a:t> </a:t>
            </a:r>
            <a:endParaRPr sz="2400" dirty="0">
              <a:latin typeface="Verdana"/>
              <a:cs typeface="Verdana"/>
            </a:endParaRPr>
          </a:p>
        </p:txBody>
      </p:sp>
      <p:pic>
        <p:nvPicPr>
          <p:cNvPr id="7" name="Imagem 6"/>
          <p:cNvPicPr>
            <a:picLocks noChangeAspect="1"/>
          </p:cNvPicPr>
          <p:nvPr/>
        </p:nvPicPr>
        <p:blipFill rotWithShape="1">
          <a:blip r:embed="rId2"/>
          <a:srcRect l="12225" t="2934" r="16871" b="27258"/>
          <a:stretch/>
        </p:blipFill>
        <p:spPr>
          <a:xfrm>
            <a:off x="355600" y="1300249"/>
            <a:ext cx="5613400" cy="5435503"/>
          </a:xfrm>
          <a:prstGeom prst="rect">
            <a:avLst/>
          </a:prstGeom>
        </p:spPr>
      </p:pic>
    </p:spTree>
    <p:extLst>
      <p:ext uri="{BB962C8B-B14F-4D97-AF65-F5344CB8AC3E}">
        <p14:creationId xmlns:p14="http://schemas.microsoft.com/office/powerpoint/2010/main" val="3862801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355600" y="304800"/>
            <a:ext cx="9372600" cy="609600"/>
          </a:xfrm>
          <a:prstGeom prst="rect">
            <a:avLst/>
          </a:prstGeom>
        </p:spPr>
        <p:txBody>
          <a:bodyPr vert="horz" wrap="square" lIns="0" tIns="0" rIns="0" bIns="0" rtlCol="0">
            <a:noAutofit/>
          </a:bodyPr>
          <a:lstStyle/>
          <a:p>
            <a:pPr marL="12700" algn="ctr">
              <a:lnSpc>
                <a:spcPts val="4455"/>
              </a:lnSpc>
              <a:tabLst>
                <a:tab pos="8394065" algn="l"/>
              </a:tabLst>
            </a:pPr>
            <a:r>
              <a:rPr lang="pt-BR" sz="3600" b="1" u="sng" dirty="0">
                <a:solidFill>
                  <a:srgbClr val="3382AA"/>
                </a:solidFill>
                <a:latin typeface="Verdana"/>
                <a:cs typeface="Verdana"/>
              </a:rPr>
              <a:t>4</a:t>
            </a:r>
            <a:r>
              <a:rPr lang="pt-BR" sz="3600" b="1" u="sng" dirty="0" smtClean="0">
                <a:solidFill>
                  <a:srgbClr val="3382AA"/>
                </a:solidFill>
                <a:latin typeface="Verdana"/>
                <a:cs typeface="Verdana"/>
              </a:rPr>
              <a:t>ª fase: </a:t>
            </a:r>
            <a:r>
              <a:rPr lang="pt-BR" sz="3600" b="1" u="sng" dirty="0" err="1" smtClean="0">
                <a:solidFill>
                  <a:srgbClr val="3382AA"/>
                </a:solidFill>
                <a:latin typeface="Verdana"/>
                <a:cs typeface="Verdana"/>
              </a:rPr>
              <a:t>Selecci</a:t>
            </a:r>
            <a:r>
              <a:rPr lang="pt-BR" sz="3600" b="1" u="sng" dirty="0" err="1" smtClean="0">
                <a:solidFill>
                  <a:srgbClr val="3382AA"/>
                </a:solidFill>
                <a:latin typeface="Verdana"/>
                <a:cs typeface="Verdana"/>
              </a:rPr>
              <a:t>ón</a:t>
            </a:r>
            <a:r>
              <a:rPr lang="pt-BR" sz="3600" b="1" u="sng" dirty="0" smtClean="0">
                <a:solidFill>
                  <a:srgbClr val="3382AA"/>
                </a:solidFill>
                <a:latin typeface="Verdana"/>
                <a:cs typeface="Verdana"/>
              </a:rPr>
              <a:t> </a:t>
            </a:r>
            <a:r>
              <a:rPr lang="pt-BR" sz="3600" b="1" u="sng" dirty="0" smtClean="0">
                <a:solidFill>
                  <a:srgbClr val="3382AA"/>
                </a:solidFill>
                <a:latin typeface="Verdana"/>
                <a:cs typeface="Verdana"/>
              </a:rPr>
              <a:t>de prioridades</a:t>
            </a:r>
            <a:r>
              <a:rPr sz="3800" b="1" u="sng" dirty="0" smtClean="0">
                <a:solidFill>
                  <a:srgbClr val="3382AA"/>
                </a:solidFill>
                <a:latin typeface="Verdana"/>
                <a:cs typeface="Verdana"/>
              </a:rPr>
              <a:t>	</a:t>
            </a:r>
            <a:endParaRPr sz="3800" dirty="0">
              <a:latin typeface="Verdana"/>
              <a:cs typeface="Verdana"/>
            </a:endParaRPr>
          </a:p>
        </p:txBody>
      </p:sp>
      <p:pic>
        <p:nvPicPr>
          <p:cNvPr id="2050" name="Picture 2" descr="http://www.comunidadedeaprendizagem.com/uploads/posts/images/1407860915EEI%20eva%20santo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0600" y="1371600"/>
            <a:ext cx="5638800" cy="4229101"/>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1270000" y="5655608"/>
            <a:ext cx="7391400" cy="830997"/>
          </a:xfrm>
          <a:prstGeom prst="rect">
            <a:avLst/>
          </a:prstGeom>
        </p:spPr>
        <p:txBody>
          <a:bodyPr wrap="square">
            <a:spAutoFit/>
          </a:bodyPr>
          <a:lstStyle/>
          <a:p>
            <a:pPr algn="just"/>
            <a:r>
              <a:rPr lang="es-CO" sz="2400" dirty="0"/>
              <a:t>Una comisión mixta organizó y categorizó los sueños por temas y analizó cuales eran prioridad. </a:t>
            </a:r>
            <a:endParaRPr lang="pt-BR" sz="2400" dirty="0"/>
          </a:p>
        </p:txBody>
      </p:sp>
    </p:spTree>
    <p:extLst>
      <p:ext uri="{BB962C8B-B14F-4D97-AF65-F5344CB8AC3E}">
        <p14:creationId xmlns:p14="http://schemas.microsoft.com/office/powerpoint/2010/main" val="17764395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021466"/>
            <a:ext cx="10159999" cy="598533"/>
          </a:xfrm>
          <a:custGeom>
            <a:avLst/>
            <a:gdLst/>
            <a:ahLst/>
            <a:cxnLst/>
            <a:rect l="l" t="t" r="r" b="b"/>
            <a:pathLst>
              <a:path w="10159999" h="598533">
                <a:moveTo>
                  <a:pt x="2199232" y="0"/>
                </a:moveTo>
                <a:lnTo>
                  <a:pt x="1806173" y="13306"/>
                </a:lnTo>
                <a:lnTo>
                  <a:pt x="1416182" y="40077"/>
                </a:lnTo>
                <a:lnTo>
                  <a:pt x="1030793" y="78883"/>
                </a:lnTo>
                <a:lnTo>
                  <a:pt x="651542" y="128294"/>
                </a:lnTo>
                <a:lnTo>
                  <a:pt x="279961" y="186878"/>
                </a:lnTo>
                <a:lnTo>
                  <a:pt x="0" y="238121"/>
                </a:lnTo>
                <a:lnTo>
                  <a:pt x="0" y="598533"/>
                </a:lnTo>
                <a:lnTo>
                  <a:pt x="10159999" y="598533"/>
                </a:lnTo>
                <a:lnTo>
                  <a:pt x="10159999" y="441408"/>
                </a:lnTo>
                <a:lnTo>
                  <a:pt x="8100241" y="441408"/>
                </a:lnTo>
                <a:lnTo>
                  <a:pt x="7878470" y="436988"/>
                </a:lnTo>
                <a:lnTo>
                  <a:pt x="7652441" y="427166"/>
                </a:lnTo>
                <a:lnTo>
                  <a:pt x="7421571" y="412529"/>
                </a:lnTo>
                <a:lnTo>
                  <a:pt x="7185278" y="393663"/>
                </a:lnTo>
                <a:lnTo>
                  <a:pt x="6694093" y="345584"/>
                </a:lnTo>
                <a:lnTo>
                  <a:pt x="5029772" y="160783"/>
                </a:lnTo>
                <a:lnTo>
                  <a:pt x="4395869" y="101287"/>
                </a:lnTo>
                <a:lnTo>
                  <a:pt x="4061459" y="74571"/>
                </a:lnTo>
                <a:lnTo>
                  <a:pt x="3714632" y="50657"/>
                </a:lnTo>
                <a:lnTo>
                  <a:pt x="3354807" y="30131"/>
                </a:lnTo>
                <a:lnTo>
                  <a:pt x="2981399" y="13580"/>
                </a:lnTo>
                <a:lnTo>
                  <a:pt x="2593826" y="1589"/>
                </a:lnTo>
                <a:lnTo>
                  <a:pt x="2199232" y="0"/>
                </a:lnTo>
              </a:path>
              <a:path w="10159999" h="598533">
                <a:moveTo>
                  <a:pt x="10159999" y="327984"/>
                </a:moveTo>
                <a:lnTo>
                  <a:pt x="9823650" y="359156"/>
                </a:lnTo>
                <a:lnTo>
                  <a:pt x="9495893" y="384751"/>
                </a:lnTo>
                <a:lnTo>
                  <a:pt x="9133028" y="407872"/>
                </a:lnTo>
                <a:lnTo>
                  <a:pt x="8739146" y="426806"/>
                </a:lnTo>
                <a:lnTo>
                  <a:pt x="8318338" y="439840"/>
                </a:lnTo>
                <a:lnTo>
                  <a:pt x="8100241" y="441408"/>
                </a:lnTo>
                <a:lnTo>
                  <a:pt x="10159999" y="441408"/>
                </a:lnTo>
                <a:lnTo>
                  <a:pt x="10159999" y="327984"/>
                </a:lnTo>
              </a:path>
            </a:pathLst>
          </a:custGeom>
          <a:solidFill>
            <a:srgbClr val="3382AA"/>
          </a:solidFill>
        </p:spPr>
        <p:txBody>
          <a:bodyPr wrap="square" lIns="0" tIns="0" rIns="0" bIns="0" rtlCol="0">
            <a:noAutofit/>
          </a:bodyPr>
          <a:lstStyle/>
          <a:p>
            <a:endParaRPr/>
          </a:p>
        </p:txBody>
      </p:sp>
      <p:sp>
        <p:nvSpPr>
          <p:cNvPr id="3" name="object 3"/>
          <p:cNvSpPr txBox="1">
            <a:spLocks noGrp="1"/>
          </p:cNvSpPr>
          <p:nvPr>
            <p:ph type="title"/>
          </p:nvPr>
        </p:nvSpPr>
        <p:spPr>
          <a:xfrm>
            <a:off x="1041400" y="346790"/>
            <a:ext cx="8407400" cy="578674"/>
          </a:xfrm>
          <a:prstGeom prst="rect">
            <a:avLst/>
          </a:prstGeom>
        </p:spPr>
        <p:txBody>
          <a:bodyPr vert="horz" wrap="square" lIns="0" tIns="0" rIns="0" bIns="0" rtlCol="0">
            <a:noAutofit/>
          </a:bodyPr>
          <a:lstStyle/>
          <a:p>
            <a:pPr marL="12700" algn="ctr">
              <a:lnSpc>
                <a:spcPts val="4455"/>
              </a:lnSpc>
              <a:tabLst>
                <a:tab pos="8394065" algn="l"/>
              </a:tabLst>
            </a:pPr>
            <a:r>
              <a:rPr lang="pt-BR" sz="3600" b="1" u="sng" dirty="0" smtClean="0">
                <a:solidFill>
                  <a:srgbClr val="3382AA"/>
                </a:solidFill>
                <a:latin typeface="Verdadna"/>
                <a:cs typeface="Verdadna"/>
              </a:rPr>
              <a:t>5ª fase: </a:t>
            </a:r>
            <a:r>
              <a:rPr lang="pt-BR" sz="3600" b="1" u="sng" dirty="0" err="1" smtClean="0">
                <a:solidFill>
                  <a:srgbClr val="3382AA"/>
                </a:solidFill>
                <a:latin typeface="Verdadna"/>
                <a:cs typeface="Verdadna"/>
              </a:rPr>
              <a:t>Planificaci</a:t>
            </a:r>
            <a:r>
              <a:rPr lang="pt-BR" sz="3600" b="1" u="sng" dirty="0" err="1" smtClean="0">
                <a:solidFill>
                  <a:srgbClr val="3382AA"/>
                </a:solidFill>
                <a:latin typeface="Verdadna"/>
                <a:cs typeface="Verdadna"/>
              </a:rPr>
              <a:t>ón</a:t>
            </a:r>
            <a:r>
              <a:rPr sz="3800" b="1" u="sng" dirty="0" smtClean="0">
                <a:solidFill>
                  <a:srgbClr val="3382AA"/>
                </a:solidFill>
                <a:latin typeface="Verdadna"/>
                <a:cs typeface="Verdadna"/>
              </a:rPr>
              <a:t>	</a:t>
            </a:r>
            <a:endParaRPr sz="3800" dirty="0">
              <a:latin typeface="Verdadna"/>
              <a:cs typeface="Verdadna"/>
            </a:endParaRPr>
          </a:p>
        </p:txBody>
      </p:sp>
      <p:sp>
        <p:nvSpPr>
          <p:cNvPr id="4" name="object 4"/>
          <p:cNvSpPr txBox="1"/>
          <p:nvPr/>
        </p:nvSpPr>
        <p:spPr>
          <a:xfrm>
            <a:off x="520700" y="5493218"/>
            <a:ext cx="9448800" cy="143507"/>
          </a:xfrm>
          <a:prstGeom prst="rect">
            <a:avLst/>
          </a:prstGeom>
        </p:spPr>
        <p:txBody>
          <a:bodyPr vert="horz" wrap="square" lIns="0" tIns="0" rIns="0" bIns="0" rtlCol="0">
            <a:noAutofit/>
          </a:bodyPr>
          <a:lstStyle/>
          <a:p>
            <a:pPr marL="12700">
              <a:lnSpc>
                <a:spcPct val="100000"/>
              </a:lnSpc>
            </a:pPr>
            <a:endParaRPr sz="2800" dirty="0">
              <a:latin typeface="Verdana"/>
              <a:cs typeface="Verdana"/>
            </a:endParaRPr>
          </a:p>
        </p:txBody>
      </p:sp>
      <p:sp>
        <p:nvSpPr>
          <p:cNvPr id="5" name="Retângulo 4"/>
          <p:cNvSpPr/>
          <p:nvPr/>
        </p:nvSpPr>
        <p:spPr>
          <a:xfrm>
            <a:off x="5537200" y="1524000"/>
            <a:ext cx="4419600" cy="5262979"/>
          </a:xfrm>
          <a:prstGeom prst="rect">
            <a:avLst/>
          </a:prstGeom>
        </p:spPr>
        <p:txBody>
          <a:bodyPr wrap="square">
            <a:spAutoFit/>
          </a:bodyPr>
          <a:lstStyle/>
          <a:p>
            <a:pPr algn="just"/>
            <a:r>
              <a:rPr lang="es-CO" sz="2400" dirty="0"/>
              <a:t>En una asamblea se presentó el trabajo de la primera comisión, se expusieron las prioridades para la validación de la asamblea y se formaron más Comisiones Mixtas para planificar como realizar los varios sueños y cómo implementar algunas Actuaciones Educativas de Éxito:</a:t>
            </a:r>
            <a:endParaRPr lang="pt-BR" sz="2400" dirty="0"/>
          </a:p>
          <a:p>
            <a:pPr marL="342900" lvl="0" indent="-342900" algn="just">
              <a:buFont typeface="Arial"/>
              <a:buChar char="•"/>
            </a:pPr>
            <a:r>
              <a:rPr lang="es-CO" sz="2400" dirty="0"/>
              <a:t>Infraestructura</a:t>
            </a:r>
            <a:endParaRPr lang="pt-BR" sz="2400" dirty="0"/>
          </a:p>
          <a:p>
            <a:pPr marL="342900" lvl="0" indent="-342900" algn="just">
              <a:buFont typeface="Arial"/>
              <a:buChar char="•"/>
            </a:pPr>
            <a:r>
              <a:rPr lang="es-CO" sz="2400" dirty="0"/>
              <a:t>Pedagógica</a:t>
            </a:r>
            <a:endParaRPr lang="pt-BR" sz="2400" dirty="0"/>
          </a:p>
          <a:p>
            <a:pPr marL="342900" lvl="0" indent="-342900" algn="just">
              <a:buFont typeface="Arial"/>
              <a:buChar char="•"/>
            </a:pPr>
            <a:r>
              <a:rPr lang="es-CO" sz="2400" dirty="0"/>
              <a:t>Sustentable</a:t>
            </a:r>
            <a:endParaRPr lang="pt-BR" sz="2400" dirty="0"/>
          </a:p>
          <a:p>
            <a:pPr marL="342900" lvl="0" indent="-342900" algn="just">
              <a:buFont typeface="Arial"/>
              <a:buChar char="•"/>
            </a:pPr>
            <a:r>
              <a:rPr lang="es-CO" sz="2400" dirty="0"/>
              <a:t>Convivencia</a:t>
            </a:r>
            <a:endParaRPr lang="pt-BR" sz="2400" dirty="0"/>
          </a:p>
          <a:p>
            <a:pPr marL="342900" lvl="0" indent="-342900" algn="just">
              <a:buFont typeface="Arial"/>
              <a:buChar char="•"/>
            </a:pPr>
            <a:r>
              <a:rPr lang="es-CO" sz="2400" dirty="0"/>
              <a:t>Formación </a:t>
            </a:r>
            <a:endParaRPr lang="pt-BR" sz="2400" dirty="0"/>
          </a:p>
        </p:txBody>
      </p:sp>
      <p:pic>
        <p:nvPicPr>
          <p:cNvPr id="6" name="Imagem 5"/>
          <p:cNvPicPr>
            <a:picLocks noChangeAspect="1"/>
          </p:cNvPicPr>
          <p:nvPr/>
        </p:nvPicPr>
        <p:blipFill>
          <a:blip r:embed="rId2"/>
          <a:stretch>
            <a:fillRect/>
          </a:stretch>
        </p:blipFill>
        <p:spPr>
          <a:xfrm>
            <a:off x="355600" y="1524000"/>
            <a:ext cx="5038382" cy="3358921"/>
          </a:xfrm>
          <a:prstGeom prst="rect">
            <a:avLst/>
          </a:prstGeom>
        </p:spPr>
      </p:pic>
      <p:sp>
        <p:nvSpPr>
          <p:cNvPr id="8" name="Retângulo 7"/>
          <p:cNvSpPr/>
          <p:nvPr/>
        </p:nvSpPr>
        <p:spPr>
          <a:xfrm>
            <a:off x="355600" y="5029200"/>
            <a:ext cx="4876800" cy="830997"/>
          </a:xfrm>
          <a:prstGeom prst="rect">
            <a:avLst/>
          </a:prstGeom>
        </p:spPr>
        <p:txBody>
          <a:bodyPr wrap="square">
            <a:spAutoFit/>
          </a:bodyPr>
          <a:lstStyle/>
          <a:p>
            <a:pPr marL="12700" algn="just"/>
            <a:r>
              <a:rPr lang="es-CO" sz="2400" dirty="0" smtClean="0"/>
              <a:t>Cabaña </a:t>
            </a:r>
            <a:r>
              <a:rPr lang="es-CO" sz="2400" dirty="0"/>
              <a:t>en fase de conclusión. Un sueño realizado a corto plazo. </a:t>
            </a:r>
            <a:endParaRPr lang="pt-BR" sz="2400" dirty="0">
              <a:latin typeface="Verdadna"/>
              <a:cs typeface="Verdadna"/>
            </a:endParaRPr>
          </a:p>
        </p:txBody>
      </p:sp>
    </p:spTree>
    <p:extLst>
      <p:ext uri="{BB962C8B-B14F-4D97-AF65-F5344CB8AC3E}">
        <p14:creationId xmlns:p14="http://schemas.microsoft.com/office/powerpoint/2010/main" val="2580852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8971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372</TotalTime>
  <Words>755</Words>
  <Application>Microsoft Macintosh PowerPoint</Application>
  <PresentationFormat>Custom</PresentationFormat>
  <Paragraphs>64</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¿En dónde sucede esta historia?  </vt:lpstr>
      <vt:lpstr>1ª fase: Sensibilización </vt:lpstr>
      <vt:lpstr>2ª fase: Toma de decisión </vt:lpstr>
      <vt:lpstr>3ª fase: Sueño </vt:lpstr>
      <vt:lpstr>Algunos de los sueños... </vt:lpstr>
      <vt:lpstr>4ª fase: Selección de prioridades </vt:lpstr>
      <vt:lpstr>5ª fase: Planificación </vt:lpstr>
      <vt:lpstr>Implementación de las AEEs </vt:lpstr>
      <vt:lpstr>Grupos Interactivos con juegos </vt:lpstr>
      <vt:lpstr>Tertulias Dialógicas Literárias </vt:lpstr>
      <vt:lpstr>Avances en el aprendizaje </vt:lpstr>
      <vt:lpstr>Avances en el aprendizaje </vt:lpstr>
      <vt:lpstr>Avances en la convivencia </vt:lpstr>
      <vt:lpstr>Formación de familiares</vt:lpstr>
      <vt:lpstr>Compromiso con la transformación</vt:lpstr>
      <vt:lpstr>Sueño que se sueña junto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cp:lastModifiedBy>
  <cp:revision>32</cp:revision>
  <dcterms:created xsi:type="dcterms:W3CDTF">2014-10-14T11:21:54Z</dcterms:created>
  <dcterms:modified xsi:type="dcterms:W3CDTF">2015-07-10T16:04:15Z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2014-10-14T00:00:00Z</vt:filetime>
  </property>
  <property fmtid="{D5CDD505-2E9C-101B-9397-08002B2CF9AE}" pid="3" name="LastSaved">
    <vt:filetime>2014-10-14T00:00:00Z</vt:filetime>
  </property>
</Properties>
</file>