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80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40CB7-78A3-2944-907E-54657E03A795}" type="datetimeFigureOut">
              <a:rPr lang="en-US" smtClean="0"/>
              <a:t>12/07/15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B1D2-BF3D-4E41-A19F-D55ED577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EB1D2-BF3D-4E41-A19F-D55ED577C6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EB1D2-BF3D-4E41-A19F-D55ED577C6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756321"/>
            <a:ext cx="8407400" cy="4215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10160000" cy="698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60000" cy="2030769"/>
          </a:xfrm>
          <a:custGeom>
            <a:avLst/>
            <a:gdLst/>
            <a:ahLst/>
            <a:cxnLst/>
            <a:rect l="l" t="t" r="r" b="b"/>
            <a:pathLst>
              <a:path w="10160000" h="2030769">
                <a:moveTo>
                  <a:pt x="3475591" y="0"/>
                </a:moveTo>
                <a:lnTo>
                  <a:pt x="3082532" y="13306"/>
                </a:lnTo>
                <a:lnTo>
                  <a:pt x="2692541" y="40077"/>
                </a:lnTo>
                <a:lnTo>
                  <a:pt x="2307152" y="78883"/>
                </a:lnTo>
                <a:lnTo>
                  <a:pt x="1927901" y="128294"/>
                </a:lnTo>
                <a:lnTo>
                  <a:pt x="1556320" y="186878"/>
                </a:lnTo>
                <a:lnTo>
                  <a:pt x="1193945" y="253205"/>
                </a:lnTo>
                <a:lnTo>
                  <a:pt x="842309" y="325846"/>
                </a:lnTo>
                <a:lnTo>
                  <a:pt x="502946" y="403369"/>
                </a:lnTo>
                <a:lnTo>
                  <a:pt x="177392" y="484344"/>
                </a:lnTo>
                <a:lnTo>
                  <a:pt x="0" y="531805"/>
                </a:lnTo>
                <a:lnTo>
                  <a:pt x="0" y="2030769"/>
                </a:lnTo>
                <a:lnTo>
                  <a:pt x="10160000" y="2030769"/>
                </a:lnTo>
                <a:lnTo>
                  <a:pt x="10160000" y="441408"/>
                </a:lnTo>
                <a:lnTo>
                  <a:pt x="9376600" y="441408"/>
                </a:lnTo>
                <a:lnTo>
                  <a:pt x="9154829" y="436988"/>
                </a:lnTo>
                <a:lnTo>
                  <a:pt x="8928799" y="427166"/>
                </a:lnTo>
                <a:lnTo>
                  <a:pt x="8697930" y="412529"/>
                </a:lnTo>
                <a:lnTo>
                  <a:pt x="8461637" y="393663"/>
                </a:lnTo>
                <a:lnTo>
                  <a:pt x="7970451" y="345584"/>
                </a:lnTo>
                <a:lnTo>
                  <a:pt x="6306131" y="160783"/>
                </a:lnTo>
                <a:lnTo>
                  <a:pt x="5672228" y="101287"/>
                </a:lnTo>
                <a:lnTo>
                  <a:pt x="5337818" y="74571"/>
                </a:lnTo>
                <a:lnTo>
                  <a:pt x="4990991" y="50657"/>
                </a:lnTo>
                <a:lnTo>
                  <a:pt x="4631165" y="30131"/>
                </a:lnTo>
                <a:lnTo>
                  <a:pt x="4257758" y="13580"/>
                </a:lnTo>
                <a:lnTo>
                  <a:pt x="3870185" y="1589"/>
                </a:lnTo>
                <a:lnTo>
                  <a:pt x="3475591" y="0"/>
                </a:lnTo>
                <a:close/>
              </a:path>
              <a:path w="10160000" h="2030769">
                <a:moveTo>
                  <a:pt x="10160000" y="420440"/>
                </a:moveTo>
                <a:lnTo>
                  <a:pt x="10015505" y="426806"/>
                </a:lnTo>
                <a:lnTo>
                  <a:pt x="9594697" y="439840"/>
                </a:lnTo>
                <a:lnTo>
                  <a:pt x="9376600" y="441408"/>
                </a:lnTo>
                <a:lnTo>
                  <a:pt x="10160000" y="441408"/>
                </a:lnTo>
                <a:lnTo>
                  <a:pt x="10160000" y="42044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26643" y="6318072"/>
            <a:ext cx="514921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Fases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</a:t>
            </a:r>
            <a:r>
              <a:rPr lang="x-none"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b="1" spc="-32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T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ransforma</a:t>
            </a:r>
            <a:r>
              <a:rPr lang="x-none"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ción</a:t>
            </a:r>
          </a:p>
          <a:p>
            <a:pPr marL="12700">
              <a:lnSpc>
                <a:spcPct val="100000"/>
              </a:lnSpc>
            </a:pPr>
            <a:endParaRPr sz="4000" dirty="0">
              <a:latin typeface="Gill Sans SemiBold"/>
              <a:cs typeface="Gill Sa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ueño</a:t>
            </a: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128225"/>
            <a:ext cx="6617970" cy="628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El aprendizaje que queremos para nuestros hijos e hijas al alcance de todos los niños y jóvenes</a:t>
            </a:r>
            <a:r>
              <a:rPr lang="es-CO" sz="2400" dirty="0" smtClean="0"/>
              <a:t>.</a:t>
            </a:r>
            <a:endParaRPr lang="pt-BR"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660400" y="5181600"/>
            <a:ext cx="4191000" cy="18288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Invitación a la comunidad para soñar con la escuela</a:t>
            </a:r>
            <a:endParaRPr lang="pt-BR" sz="2400" dirty="0"/>
          </a:p>
        </p:txBody>
      </p:sp>
      <p:sp>
        <p:nvSpPr>
          <p:cNvPr id="6" name="object 6"/>
          <p:cNvSpPr/>
          <p:nvPr/>
        </p:nvSpPr>
        <p:spPr>
          <a:xfrm>
            <a:off x="431800" y="2057400"/>
            <a:ext cx="4419600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 descr="Subida no mor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6" y="2057400"/>
            <a:ext cx="4205114" cy="29718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5080000" y="5181600"/>
            <a:ext cx="4191000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Participación de alumnos, profesores y funcionarios.</a:t>
            </a:r>
            <a:endParaRPr lang="pt-BR" sz="2400" dirty="0"/>
          </a:p>
          <a:p>
            <a:pPr algn="ctr"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ueño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BF444C"/>
                </a:solidFill>
                <a:latin typeface="Verdana"/>
                <a:cs typeface="Verdana"/>
              </a:rPr>
              <a:t> </a:t>
            </a:r>
            <a:r>
              <a:rPr lang="x-none"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niños y niñas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4200" y="152400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 smtClean="0"/>
              <a:t>Mi </a:t>
            </a:r>
            <a:r>
              <a:rPr lang="es-CO" sz="2400" dirty="0"/>
              <a:t>sueño es que en mi escuela no haya más desigualdad con las personas y alumnos…</a:t>
            </a:r>
            <a:r>
              <a:rPr lang="es-CO" sz="2400" dirty="0" smtClean="0"/>
              <a:t>”</a:t>
            </a:r>
            <a:endParaRPr lang="pt-BR" sz="2400" dirty="0"/>
          </a:p>
        </p:txBody>
      </p:sp>
      <p:sp>
        <p:nvSpPr>
          <p:cNvPr id="6" name="object 5"/>
          <p:cNvSpPr/>
          <p:nvPr/>
        </p:nvSpPr>
        <p:spPr>
          <a:xfrm>
            <a:off x="3479800" y="1295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pic>
        <p:nvPicPr>
          <p:cNvPr id="7" name="Picture 6" descr="IMG_09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" y="1295400"/>
            <a:ext cx="2282712" cy="171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09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0" y="3124200"/>
            <a:ext cx="2313297" cy="173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09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4800600"/>
            <a:ext cx="2564456" cy="192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bject 4"/>
          <p:cNvSpPr txBox="1"/>
          <p:nvPr/>
        </p:nvSpPr>
        <p:spPr>
          <a:xfrm>
            <a:off x="2260600" y="381000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 smtClean="0"/>
              <a:t>Mi </a:t>
            </a:r>
            <a:r>
              <a:rPr lang="es-CO" sz="2400" dirty="0"/>
              <a:t>sueño es ser </a:t>
            </a:r>
            <a:r>
              <a:rPr lang="es-CO" sz="2400" dirty="0" smtClean="0"/>
              <a:t>médica.</a:t>
            </a:r>
            <a:r>
              <a:rPr lang="es-CO" sz="2000" dirty="0" smtClean="0"/>
              <a:t>”</a:t>
            </a:r>
            <a:endParaRPr lang="pt-BR" sz="2000" dirty="0"/>
          </a:p>
        </p:txBody>
      </p:sp>
      <p:sp>
        <p:nvSpPr>
          <p:cNvPr id="11" name="object 5"/>
          <p:cNvSpPr/>
          <p:nvPr/>
        </p:nvSpPr>
        <p:spPr>
          <a:xfrm>
            <a:off x="1270000" y="32766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4470400" y="5530850"/>
            <a:ext cx="4606925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dirty="0"/>
              <a:t>¡Mi sueño es que los profesores fueran más pacientes con los alumnos!”</a:t>
            </a:r>
            <a:endParaRPr lang="pt-BR" sz="2400" dirty="0"/>
          </a:p>
        </p:txBody>
      </p:sp>
      <p:sp>
        <p:nvSpPr>
          <p:cNvPr id="13" name="object 5"/>
          <p:cNvSpPr/>
          <p:nvPr/>
        </p:nvSpPr>
        <p:spPr>
          <a:xfrm>
            <a:off x="3479800" y="499745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77" y="3565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2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 de familiares</a:t>
            </a:r>
            <a:endParaRPr sz="3800" dirty="0">
              <a:latin typeface="Verdana"/>
              <a:cs typeface="Verdana"/>
            </a:endParaRPr>
          </a:p>
        </p:txBody>
      </p:sp>
      <p:pic>
        <p:nvPicPr>
          <p:cNvPr id="7" name="Picture 6" descr="IMG_09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45" r="19407" b="5402"/>
          <a:stretch/>
        </p:blipFill>
        <p:spPr>
          <a:xfrm>
            <a:off x="7061200" y="4572000"/>
            <a:ext cx="2376222" cy="278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090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0" t="18245" r="18878" b="5242"/>
          <a:stretch/>
        </p:blipFill>
        <p:spPr>
          <a:xfrm>
            <a:off x="390703" y="1905000"/>
            <a:ext cx="2936697" cy="258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bject 4"/>
          <p:cNvSpPr txBox="1"/>
          <p:nvPr/>
        </p:nvSpPr>
        <p:spPr>
          <a:xfrm>
            <a:off x="812800" y="1066800"/>
            <a:ext cx="5943600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La escuela de mis sueños</a:t>
            </a:r>
            <a:r>
              <a:rPr lang="es-CO" sz="2400" dirty="0" smtClean="0"/>
              <a:t>…</a:t>
            </a:r>
            <a:endParaRPr lang="pt-BR" sz="2000" dirty="0"/>
          </a:p>
        </p:txBody>
      </p:sp>
      <p:sp>
        <p:nvSpPr>
          <p:cNvPr id="11" name="object 4"/>
          <p:cNvSpPr txBox="1"/>
          <p:nvPr/>
        </p:nvSpPr>
        <p:spPr>
          <a:xfrm>
            <a:off x="4470400" y="1828800"/>
            <a:ext cx="48768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/>
              <a:t>Es aquella en la que no falta profesores, que tiene enseñanza y actividades adecuadas enseñando a los alumnos siempre a respectar el prójimo. Debería tener actividades extracurriculares, deportivas buscando mantener la máxima atención del alumno.”</a:t>
            </a:r>
            <a:r>
              <a:rPr lang="pt-BR" sz="2400" dirty="0"/>
              <a:t> 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479800" y="1676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108200" y="5181600"/>
            <a:ext cx="48768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/>
              <a:t>La que posee profesores responsables y una buena educación. En la que mi hijo pueda aprender a ser alguien en la vida sin prejuicios y con buena educación”.</a:t>
            </a:r>
            <a:r>
              <a:rPr lang="pt-BR" sz="2400" dirty="0"/>
              <a:t> 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17600" y="50292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 de los 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docentes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812800" y="1066800"/>
            <a:ext cx="5943600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La escuela de mis sueños</a:t>
            </a:r>
            <a:r>
              <a:rPr lang="es-CO" sz="2400" dirty="0" smtClean="0"/>
              <a:t>…</a:t>
            </a:r>
            <a:endParaRPr lang="pt-BR" sz="2000" dirty="0"/>
          </a:p>
        </p:txBody>
      </p:sp>
      <p:sp>
        <p:nvSpPr>
          <p:cNvPr id="11" name="object 4"/>
          <p:cNvSpPr txBox="1"/>
          <p:nvPr/>
        </p:nvSpPr>
        <p:spPr>
          <a:xfrm>
            <a:off x="4470400" y="1828800"/>
            <a:ext cx="48768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es-CO" sz="2400" dirty="0"/>
              <a:t>Es aquella </a:t>
            </a:r>
            <a:r>
              <a:rPr lang="es-CO" sz="2400" dirty="0" smtClean="0"/>
              <a:t>donde puedo ense</a:t>
            </a:r>
            <a:r>
              <a:rPr lang="es-CO" sz="2400" dirty="0" smtClean="0"/>
              <a:t>ñar a niños y niñas que realmente quieran aprender.”</a:t>
            </a:r>
            <a:r>
              <a:rPr lang="es-CO" sz="2400" dirty="0" smtClean="0"/>
              <a:t> alumno</a:t>
            </a:r>
            <a:r>
              <a:rPr lang="es-CO" sz="2400" dirty="0"/>
              <a:t>.”</a:t>
            </a:r>
            <a:r>
              <a:rPr lang="pt-BR" sz="2400" dirty="0"/>
              <a:t> 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479800" y="167640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108200" y="3866010"/>
            <a:ext cx="4876800" cy="3733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algn="just">
              <a:lnSpc>
                <a:spcPct val="100000"/>
              </a:lnSpc>
              <a:buClr>
                <a:srgbClr val="333333"/>
              </a:buClr>
              <a:tabLst>
                <a:tab pos="240029" algn="l"/>
              </a:tabLst>
            </a:pPr>
            <a:r>
              <a:rPr lang="x-none" sz="2400" dirty="0" smtClean="0"/>
              <a:t>Sue</a:t>
            </a:r>
            <a:r>
              <a:rPr lang="x-none" sz="2400" dirty="0" smtClean="0"/>
              <a:t>ño con más respecto, menos indisciplina y con el involuvramiento de las familias. Además me gustaría tener un espacio de formación para que nuestras prácticas sean mejores.”</a:t>
            </a:r>
            <a:endParaRPr lang="pt-BR" sz="24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17600" y="3581400"/>
            <a:ext cx="877034" cy="838200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Sueños</a:t>
            </a:r>
            <a:r>
              <a:rPr sz="3800" b="1" u="sng" spc="0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000" y="1143000"/>
            <a:ext cx="6477000" cy="527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dirty="0"/>
              <a:t>Crear estrategias para que todos puedan soñar:</a:t>
            </a:r>
            <a:endParaRPr lang="pt-BR" sz="2400" dirty="0"/>
          </a:p>
        </p:txBody>
      </p:sp>
      <p:sp>
        <p:nvSpPr>
          <p:cNvPr id="5" name="object 5"/>
          <p:cNvSpPr/>
          <p:nvPr/>
        </p:nvSpPr>
        <p:spPr>
          <a:xfrm>
            <a:off x="1016000" y="2478836"/>
            <a:ext cx="3990340" cy="2662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3267" y="2478847"/>
            <a:ext cx="3990341" cy="266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4497" y="535940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8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4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4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1752" y="5359400"/>
            <a:ext cx="2293268" cy="995109"/>
          </a:xfrm>
          <a:custGeom>
            <a:avLst/>
            <a:gdLst/>
            <a:ahLst/>
            <a:cxnLst/>
            <a:rect l="l" t="t" r="r" b="b"/>
            <a:pathLst>
              <a:path w="2293268" h="995109">
                <a:moveTo>
                  <a:pt x="536915" y="2087"/>
                </a:moveTo>
                <a:lnTo>
                  <a:pt x="7880" y="2801"/>
                </a:lnTo>
                <a:lnTo>
                  <a:pt x="5873" y="42457"/>
                </a:lnTo>
                <a:lnTo>
                  <a:pt x="4591" y="86720"/>
                </a:lnTo>
                <a:lnTo>
                  <a:pt x="4507" y="113637"/>
                </a:lnTo>
                <a:lnTo>
                  <a:pt x="4678" y="124969"/>
                </a:lnTo>
                <a:lnTo>
                  <a:pt x="5302" y="139795"/>
                </a:lnTo>
                <a:lnTo>
                  <a:pt x="6374" y="152646"/>
                </a:lnTo>
                <a:lnTo>
                  <a:pt x="7962" y="162915"/>
                </a:lnTo>
                <a:lnTo>
                  <a:pt x="9096" y="168342"/>
                </a:lnTo>
                <a:lnTo>
                  <a:pt x="10104" y="173823"/>
                </a:lnTo>
                <a:lnTo>
                  <a:pt x="13056" y="223582"/>
                </a:lnTo>
                <a:lnTo>
                  <a:pt x="13149" y="265399"/>
                </a:lnTo>
                <a:lnTo>
                  <a:pt x="12939" y="293463"/>
                </a:lnTo>
                <a:lnTo>
                  <a:pt x="11976" y="366981"/>
                </a:lnTo>
                <a:lnTo>
                  <a:pt x="11210" y="413664"/>
                </a:lnTo>
                <a:lnTo>
                  <a:pt x="10248" y="467784"/>
                </a:lnTo>
                <a:lnTo>
                  <a:pt x="9082" y="529956"/>
                </a:lnTo>
                <a:lnTo>
                  <a:pt x="7708" y="600794"/>
                </a:lnTo>
                <a:lnTo>
                  <a:pt x="6118" y="680914"/>
                </a:lnTo>
                <a:lnTo>
                  <a:pt x="0" y="983119"/>
                </a:lnTo>
                <a:lnTo>
                  <a:pt x="1311938" y="995109"/>
                </a:lnTo>
                <a:lnTo>
                  <a:pt x="2275840" y="992085"/>
                </a:lnTo>
                <a:lnTo>
                  <a:pt x="2282009" y="720182"/>
                </a:lnTo>
                <a:lnTo>
                  <a:pt x="2287196" y="486644"/>
                </a:lnTo>
                <a:lnTo>
                  <a:pt x="2289580" y="376496"/>
                </a:lnTo>
                <a:lnTo>
                  <a:pt x="2291542" y="282577"/>
                </a:lnTo>
                <a:lnTo>
                  <a:pt x="2292341" y="242310"/>
                </a:lnTo>
                <a:lnTo>
                  <a:pt x="2293152" y="196748"/>
                </a:lnTo>
                <a:lnTo>
                  <a:pt x="2293268" y="162915"/>
                </a:lnTo>
                <a:lnTo>
                  <a:pt x="2293116" y="156069"/>
                </a:lnTo>
                <a:lnTo>
                  <a:pt x="2289826" y="113637"/>
                </a:lnTo>
                <a:lnTo>
                  <a:pt x="2284614" y="69690"/>
                </a:lnTo>
                <a:lnTo>
                  <a:pt x="2276482" y="5082"/>
                </a:lnTo>
                <a:lnTo>
                  <a:pt x="1277946" y="5082"/>
                </a:lnTo>
                <a:lnTo>
                  <a:pt x="536915" y="2087"/>
                </a:lnTo>
                <a:close/>
              </a:path>
              <a:path w="2293268" h="995109">
                <a:moveTo>
                  <a:pt x="2275840" y="0"/>
                </a:moveTo>
                <a:lnTo>
                  <a:pt x="1277946" y="5082"/>
                </a:lnTo>
                <a:lnTo>
                  <a:pt x="2276482" y="5082"/>
                </a:lnTo>
                <a:lnTo>
                  <a:pt x="2275840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84400" y="5410200"/>
            <a:ext cx="1536980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3200" marR="12700" indent="-191135" algn="ctr">
              <a:lnSpc>
                <a:spcPct val="100000"/>
              </a:lnSpc>
            </a:pPr>
            <a:r>
              <a:rPr lang="x-none" b="1" dirty="0" smtClean="0">
                <a:solidFill>
                  <a:srgbClr val="FFFFFF"/>
                </a:solidFill>
                <a:latin typeface="Verdana"/>
                <a:cs typeface="Verdana"/>
              </a:rPr>
              <a:t>Muro de los sueños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2080" y="5547706"/>
            <a:ext cx="157289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0035" marR="12700" indent="-267970" algn="ctr">
              <a:lnSpc>
                <a:spcPct val="100000"/>
              </a:lnSpc>
            </a:pPr>
            <a:r>
              <a:rPr lang="x-none" b="1" dirty="0" smtClean="0">
                <a:solidFill>
                  <a:srgbClr val="FFFFFF"/>
                </a:solidFill>
                <a:latin typeface="Verdana"/>
                <a:cs typeface="Verdana"/>
              </a:rPr>
              <a:t>Árbol de los sueños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000" y="1625600"/>
            <a:ext cx="4173664" cy="3101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Sueño</a:t>
            </a: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1193" y="1625600"/>
            <a:ext cx="4139806" cy="3091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159" y="507638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8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4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4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4418" y="5076380"/>
            <a:ext cx="2293256" cy="995109"/>
          </a:xfrm>
          <a:custGeom>
            <a:avLst/>
            <a:gdLst/>
            <a:ahLst/>
            <a:cxnLst/>
            <a:rect l="l" t="t" r="r" b="b"/>
            <a:pathLst>
              <a:path w="2293256" h="995109">
                <a:moveTo>
                  <a:pt x="536903" y="2087"/>
                </a:moveTo>
                <a:lnTo>
                  <a:pt x="7868" y="2800"/>
                </a:lnTo>
                <a:lnTo>
                  <a:pt x="5864" y="42455"/>
                </a:lnTo>
                <a:lnTo>
                  <a:pt x="4584" y="86720"/>
                </a:lnTo>
                <a:lnTo>
                  <a:pt x="4499" y="113637"/>
                </a:lnTo>
                <a:lnTo>
                  <a:pt x="4670" y="124969"/>
                </a:lnTo>
                <a:lnTo>
                  <a:pt x="5293" y="139795"/>
                </a:lnTo>
                <a:lnTo>
                  <a:pt x="6363" y="152646"/>
                </a:lnTo>
                <a:lnTo>
                  <a:pt x="7950" y="162915"/>
                </a:lnTo>
                <a:lnTo>
                  <a:pt x="9083" y="168342"/>
                </a:lnTo>
                <a:lnTo>
                  <a:pt x="10092" y="173823"/>
                </a:lnTo>
                <a:lnTo>
                  <a:pt x="13044" y="223582"/>
                </a:lnTo>
                <a:lnTo>
                  <a:pt x="13138" y="265399"/>
                </a:lnTo>
                <a:lnTo>
                  <a:pt x="12928" y="293463"/>
                </a:lnTo>
                <a:lnTo>
                  <a:pt x="11966" y="366981"/>
                </a:lnTo>
                <a:lnTo>
                  <a:pt x="11201" y="413664"/>
                </a:lnTo>
                <a:lnTo>
                  <a:pt x="10239" y="467784"/>
                </a:lnTo>
                <a:lnTo>
                  <a:pt x="9075" y="529956"/>
                </a:lnTo>
                <a:lnTo>
                  <a:pt x="7701" y="600794"/>
                </a:lnTo>
                <a:lnTo>
                  <a:pt x="6113" y="680914"/>
                </a:lnTo>
                <a:lnTo>
                  <a:pt x="0" y="983119"/>
                </a:lnTo>
                <a:lnTo>
                  <a:pt x="1311925" y="995109"/>
                </a:lnTo>
                <a:lnTo>
                  <a:pt x="2275827" y="992085"/>
                </a:lnTo>
                <a:lnTo>
                  <a:pt x="2281996" y="720182"/>
                </a:lnTo>
                <a:lnTo>
                  <a:pt x="2287183" y="486644"/>
                </a:lnTo>
                <a:lnTo>
                  <a:pt x="2289567" y="376496"/>
                </a:lnTo>
                <a:lnTo>
                  <a:pt x="2291530" y="282577"/>
                </a:lnTo>
                <a:lnTo>
                  <a:pt x="2292328" y="242310"/>
                </a:lnTo>
                <a:lnTo>
                  <a:pt x="2293139" y="196748"/>
                </a:lnTo>
                <a:lnTo>
                  <a:pt x="2293256" y="162915"/>
                </a:lnTo>
                <a:lnTo>
                  <a:pt x="2293103" y="156069"/>
                </a:lnTo>
                <a:lnTo>
                  <a:pt x="2289813" y="113637"/>
                </a:lnTo>
                <a:lnTo>
                  <a:pt x="2284601" y="69690"/>
                </a:lnTo>
                <a:lnTo>
                  <a:pt x="2276469" y="5082"/>
                </a:lnTo>
                <a:lnTo>
                  <a:pt x="1277933" y="5082"/>
                </a:lnTo>
                <a:lnTo>
                  <a:pt x="536903" y="2087"/>
                </a:lnTo>
                <a:close/>
              </a:path>
              <a:path w="2293256" h="995109">
                <a:moveTo>
                  <a:pt x="2275827" y="0"/>
                </a:moveTo>
                <a:lnTo>
                  <a:pt x="1277933" y="5082"/>
                </a:lnTo>
                <a:lnTo>
                  <a:pt x="2276469" y="5082"/>
                </a:lnTo>
                <a:lnTo>
                  <a:pt x="227582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9160" y="5164651"/>
            <a:ext cx="2071646" cy="9068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0955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ueños</a:t>
            </a:r>
          </a:p>
          <a:p>
            <a:pPr marL="12700" marR="12700" indent="20955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realizados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5400" y="5189163"/>
            <a:ext cx="1828800" cy="9068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225">
              <a:lnSpc>
                <a:spcPct val="100000"/>
              </a:lnSpc>
            </a:pP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Nuevos sueños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551688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Sele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cción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Prioridades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Sele</a:t>
            </a:r>
            <a:r>
              <a:rPr lang="x-none"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cción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Prioridades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105618"/>
            <a:ext cx="4432300" cy="494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lang="es-ES_tradnl" sz="3800" b="1" dirty="0" smtClean="0">
                <a:solidFill>
                  <a:srgbClr val="87567C"/>
                </a:solidFill>
                <a:latin typeface="Verdana"/>
                <a:cs typeface="Verdana"/>
              </a:rPr>
              <a:t>Cómo hacerla</a:t>
            </a:r>
            <a:endParaRPr lang="es-ES_tradnl"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7600" y="1752600"/>
            <a:ext cx="4953000" cy="2362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16865" algn="just">
              <a:lnSpc>
                <a:spcPct val="1042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CO" sz="2400" b="1" dirty="0"/>
              <a:t>Agrupar </a:t>
            </a:r>
            <a:r>
              <a:rPr lang="es-CO" sz="2400" dirty="0"/>
              <a:t>e </a:t>
            </a:r>
            <a:r>
              <a:rPr lang="es-CO" sz="2400" b="1" dirty="0"/>
              <a:t>organizar </a:t>
            </a:r>
            <a:r>
              <a:rPr lang="es-CO" sz="2400" dirty="0"/>
              <a:t>los sueños por temáticas y priorizar de acuerdo con las actuaciones educativas de éxito y otras acciones que puedan mejorar el aprendizaje de todos.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7600" y="3886200"/>
            <a:ext cx="4464304" cy="297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279400" y="1752600"/>
            <a:ext cx="4343400" cy="182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dirty="0"/>
              <a:t>En </a:t>
            </a:r>
            <a:r>
              <a:rPr lang="es-CO" sz="2400" b="1" dirty="0"/>
              <a:t>comisión mixta </a:t>
            </a:r>
            <a:r>
              <a:rPr lang="es-CO" sz="2400" dirty="0"/>
              <a:t>(profesorado, equipo pedagógico, familiares, vecinos, estudiantes, etc.)</a:t>
            </a:r>
            <a:endParaRPr lang="pt-BR" sz="2400" dirty="0"/>
          </a:p>
          <a:p>
            <a:pPr marL="355600" marR="627380" indent="-342900">
              <a:lnSpc>
                <a:spcPct val="104200"/>
              </a:lnSpc>
              <a:buFont typeface="Arial"/>
              <a:buChar char="•"/>
            </a:pPr>
            <a:endParaRPr lang="x-none" sz="2000" dirty="0">
              <a:solidFill>
                <a:srgbClr val="333333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IMG_03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886200"/>
            <a:ext cx="445714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Sele</a:t>
            </a:r>
            <a:r>
              <a:rPr lang="x-none"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cción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Prioridades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308818"/>
            <a:ext cx="3439795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lang="x-none" sz="3800" b="1" dirty="0" smtClean="0">
                <a:solidFill>
                  <a:srgbClr val="87567C"/>
                </a:solidFill>
                <a:latin typeface="Verdana"/>
                <a:cs typeface="Verdana"/>
              </a:rPr>
              <a:t>Qué hacer</a:t>
            </a:r>
            <a:r>
              <a:rPr sz="3800" b="1" dirty="0" smtClean="0">
                <a:solidFill>
                  <a:srgbClr val="87567C"/>
                </a:solidFill>
                <a:latin typeface="Verdana"/>
                <a:cs typeface="Verdana"/>
              </a:rPr>
              <a:t>?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571683"/>
            <a:ext cx="7763509" cy="297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Grupos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lias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iter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rias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ialógicas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Biblioteca tuto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izada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articipa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la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omunidad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Modelo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ialógico de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re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esolu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onfli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edag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gica 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ialógica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7500" y="22352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48170" y="2383110"/>
            <a:ext cx="1993264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Actuaciones Educativas de Éxito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8200" y="2590800"/>
            <a:ext cx="9169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S</a:t>
            </a:r>
            <a:r>
              <a:rPr lang="x-none" sz="2000" b="1" dirty="0" smtClean="0">
                <a:solidFill>
                  <a:srgbClr val="9BC06D"/>
                </a:solidFill>
                <a:latin typeface="Verdana"/>
                <a:cs typeface="Verdana"/>
              </a:rPr>
              <a:t>ueño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1515" y="2623811"/>
            <a:ext cx="1262800" cy="382896"/>
          </a:xfrm>
          <a:custGeom>
            <a:avLst/>
            <a:gdLst/>
            <a:ahLst/>
            <a:cxnLst/>
            <a:rect l="l" t="t" r="r" b="b"/>
            <a:pathLst>
              <a:path w="1262800" h="382896">
                <a:moveTo>
                  <a:pt x="1262800" y="227385"/>
                </a:moveTo>
                <a:lnTo>
                  <a:pt x="886835" y="227385"/>
                </a:lnTo>
                <a:lnTo>
                  <a:pt x="967367" y="229223"/>
                </a:lnTo>
                <a:lnTo>
                  <a:pt x="1040488" y="232645"/>
                </a:lnTo>
                <a:lnTo>
                  <a:pt x="1056621" y="233615"/>
                </a:lnTo>
                <a:lnTo>
                  <a:pt x="1063015" y="234066"/>
                </a:lnTo>
                <a:lnTo>
                  <a:pt x="1070910" y="234659"/>
                </a:lnTo>
                <a:lnTo>
                  <a:pt x="1051915" y="247984"/>
                </a:lnTo>
                <a:lnTo>
                  <a:pt x="1011027" y="278559"/>
                </a:lnTo>
                <a:lnTo>
                  <a:pt x="970452" y="310581"/>
                </a:lnTo>
                <a:lnTo>
                  <a:pt x="955964" y="322637"/>
                </a:lnTo>
                <a:lnTo>
                  <a:pt x="967305" y="332275"/>
                </a:lnTo>
                <a:lnTo>
                  <a:pt x="1027854" y="382896"/>
                </a:lnTo>
                <a:lnTo>
                  <a:pt x="1038138" y="375308"/>
                </a:lnTo>
                <a:lnTo>
                  <a:pt x="1078598" y="344701"/>
                </a:lnTo>
                <a:lnTo>
                  <a:pt x="1101522" y="327748"/>
                </a:lnTo>
                <a:lnTo>
                  <a:pt x="1141071" y="299905"/>
                </a:lnTo>
                <a:lnTo>
                  <a:pt x="1173733" y="278507"/>
                </a:lnTo>
                <a:lnTo>
                  <a:pt x="1216804" y="252209"/>
                </a:lnTo>
                <a:lnTo>
                  <a:pt x="1260960" y="228292"/>
                </a:lnTo>
                <a:lnTo>
                  <a:pt x="1262800" y="227385"/>
                </a:lnTo>
                <a:close/>
              </a:path>
              <a:path w="1262800" h="382896">
                <a:moveTo>
                  <a:pt x="871989" y="145997"/>
                </a:moveTo>
                <a:lnTo>
                  <a:pt x="781456" y="146397"/>
                </a:lnTo>
                <a:lnTo>
                  <a:pt x="654477" y="150355"/>
                </a:lnTo>
                <a:lnTo>
                  <a:pt x="514758" y="159053"/>
                </a:lnTo>
                <a:lnTo>
                  <a:pt x="433808" y="166032"/>
                </a:lnTo>
                <a:lnTo>
                  <a:pt x="354220" y="174296"/>
                </a:lnTo>
                <a:lnTo>
                  <a:pt x="275965" y="183750"/>
                </a:lnTo>
                <a:lnTo>
                  <a:pt x="199017" y="194302"/>
                </a:lnTo>
                <a:lnTo>
                  <a:pt x="123348" y="205857"/>
                </a:lnTo>
                <a:lnTo>
                  <a:pt x="24397" y="222664"/>
                </a:lnTo>
                <a:lnTo>
                  <a:pt x="0" y="227093"/>
                </a:lnTo>
                <a:lnTo>
                  <a:pt x="30632" y="297984"/>
                </a:lnTo>
                <a:lnTo>
                  <a:pt x="78562" y="289656"/>
                </a:lnTo>
                <a:lnTo>
                  <a:pt x="127263" y="282084"/>
                </a:lnTo>
                <a:lnTo>
                  <a:pt x="176646" y="275196"/>
                </a:lnTo>
                <a:lnTo>
                  <a:pt x="251804" y="265997"/>
                </a:lnTo>
                <a:lnTo>
                  <a:pt x="353569" y="255475"/>
                </a:lnTo>
                <a:lnTo>
                  <a:pt x="533933" y="240288"/>
                </a:lnTo>
                <a:lnTo>
                  <a:pt x="648301" y="234764"/>
                </a:lnTo>
                <a:lnTo>
                  <a:pt x="660880" y="234066"/>
                </a:lnTo>
                <a:lnTo>
                  <a:pt x="763384" y="228781"/>
                </a:lnTo>
                <a:lnTo>
                  <a:pt x="787911" y="227920"/>
                </a:lnTo>
                <a:lnTo>
                  <a:pt x="1262800" y="227385"/>
                </a:lnTo>
                <a:lnTo>
                  <a:pt x="1272377" y="222663"/>
                </a:lnTo>
                <a:lnTo>
                  <a:pt x="1242077" y="184582"/>
                </a:lnTo>
                <a:lnTo>
                  <a:pt x="1209975" y="152617"/>
                </a:lnTo>
                <a:lnTo>
                  <a:pt x="1068359" y="152617"/>
                </a:lnTo>
                <a:lnTo>
                  <a:pt x="971311" y="148302"/>
                </a:lnTo>
                <a:lnTo>
                  <a:pt x="871989" y="145997"/>
                </a:lnTo>
                <a:close/>
              </a:path>
              <a:path w="1262800" h="382896">
                <a:moveTo>
                  <a:pt x="1012831" y="0"/>
                </a:moveTo>
                <a:lnTo>
                  <a:pt x="963229" y="29300"/>
                </a:lnTo>
                <a:lnTo>
                  <a:pt x="931653" y="51109"/>
                </a:lnTo>
                <a:lnTo>
                  <a:pt x="963161" y="74498"/>
                </a:lnTo>
                <a:lnTo>
                  <a:pt x="1043541" y="133574"/>
                </a:lnTo>
                <a:lnTo>
                  <a:pt x="1068359" y="152617"/>
                </a:lnTo>
                <a:lnTo>
                  <a:pt x="1209975" y="152617"/>
                </a:lnTo>
                <a:lnTo>
                  <a:pt x="1205789" y="148750"/>
                </a:lnTo>
                <a:lnTo>
                  <a:pt x="1176020" y="122961"/>
                </a:lnTo>
                <a:lnTo>
                  <a:pt x="1145411" y="98020"/>
                </a:lnTo>
                <a:lnTo>
                  <a:pt x="1115307" y="74487"/>
                </a:lnTo>
                <a:lnTo>
                  <a:pt x="1064424" y="36507"/>
                </a:lnTo>
                <a:lnTo>
                  <a:pt x="1023071" y="7072"/>
                </a:lnTo>
                <a:lnTo>
                  <a:pt x="1012831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33311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ificación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54600" cy="7620000"/>
          </a:xfrm>
          <a:custGeom>
            <a:avLst/>
            <a:gdLst/>
            <a:ahLst/>
            <a:cxnLst/>
            <a:rect l="l" t="t" r="r" b="b"/>
            <a:pathLst>
              <a:path w="5054600" h="7620000">
                <a:moveTo>
                  <a:pt x="0" y="7620000"/>
                </a:moveTo>
                <a:lnTo>
                  <a:pt x="5054600" y="7620000"/>
                </a:lnTo>
                <a:lnTo>
                  <a:pt x="50546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4200" y="3505200"/>
            <a:ext cx="3874135" cy="585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37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-7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653" y="4577575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9F78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653" y="3047885"/>
            <a:ext cx="5054346" cy="1535671"/>
          </a:xfrm>
          <a:custGeom>
            <a:avLst/>
            <a:gdLst/>
            <a:ahLst/>
            <a:cxnLst/>
            <a:rect l="l" t="t" r="r" b="b"/>
            <a:pathLst>
              <a:path w="5054346" h="1535671">
                <a:moveTo>
                  <a:pt x="0" y="1535671"/>
                </a:moveTo>
                <a:lnTo>
                  <a:pt x="5054346" y="1535671"/>
                </a:lnTo>
                <a:lnTo>
                  <a:pt x="5054346" y="0"/>
                </a:lnTo>
                <a:lnTo>
                  <a:pt x="0" y="0"/>
                </a:lnTo>
                <a:lnTo>
                  <a:pt x="0" y="1535671"/>
                </a:lnTo>
                <a:close/>
              </a:path>
            </a:pathLst>
          </a:custGeom>
          <a:solidFill>
            <a:srgbClr val="CC6A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653" y="6107252"/>
            <a:ext cx="5054346" cy="1512747"/>
          </a:xfrm>
          <a:custGeom>
            <a:avLst/>
            <a:gdLst/>
            <a:ahLst/>
            <a:cxnLst/>
            <a:rect l="l" t="t" r="r" b="b"/>
            <a:pathLst>
              <a:path w="5054346" h="1512747">
                <a:moveTo>
                  <a:pt x="0" y="1512747"/>
                </a:moveTo>
                <a:lnTo>
                  <a:pt x="5054346" y="1512747"/>
                </a:lnTo>
                <a:lnTo>
                  <a:pt x="5054346" y="0"/>
                </a:lnTo>
                <a:lnTo>
                  <a:pt x="0" y="0"/>
                </a:lnTo>
                <a:lnTo>
                  <a:pt x="0" y="1512747"/>
                </a:lnTo>
                <a:close/>
              </a:path>
            </a:pathLst>
          </a:custGeom>
          <a:solidFill>
            <a:srgbClr val="ECC7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653" y="0"/>
            <a:ext cx="5054346" cy="1524177"/>
          </a:xfrm>
          <a:custGeom>
            <a:avLst/>
            <a:gdLst/>
            <a:ahLst/>
            <a:cxnLst/>
            <a:rect l="l" t="t" r="r" b="b"/>
            <a:pathLst>
              <a:path w="5054346" h="1524177">
                <a:moveTo>
                  <a:pt x="0" y="1524177"/>
                </a:moveTo>
                <a:lnTo>
                  <a:pt x="5054346" y="1524177"/>
                </a:lnTo>
                <a:lnTo>
                  <a:pt x="5054346" y="0"/>
                </a:lnTo>
                <a:lnTo>
                  <a:pt x="0" y="0"/>
                </a:lnTo>
                <a:lnTo>
                  <a:pt x="0" y="1524177"/>
                </a:lnTo>
                <a:close/>
              </a:path>
            </a:pathLst>
          </a:custGeom>
          <a:solidFill>
            <a:srgbClr val="5B9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653" y="1518196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AFCC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07100" y="609600"/>
            <a:ext cx="21971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Sensibiliza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100" y="2133600"/>
            <a:ext cx="248602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1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oma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Decis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ión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7100" y="3706247"/>
            <a:ext cx="8293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ueño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7100" y="5105400"/>
            <a:ext cx="291592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Sele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cción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 de Prioridades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7100" y="6705600"/>
            <a:ext cx="17665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ificación</a:t>
            </a:r>
          </a:p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Plan</a:t>
            </a:r>
            <a:r>
              <a:rPr lang="x-none"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ificación</a:t>
            </a: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54500" y="1362620"/>
            <a:ext cx="1968500" cy="313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lang="x-none" sz="2000" b="1" dirty="0" smtClean="0">
                <a:solidFill>
                  <a:srgbClr val="9BC06D"/>
                </a:solidFill>
                <a:latin typeface="Verdana"/>
                <a:cs typeface="Verdana"/>
              </a:rPr>
              <a:t>Ya tenemos</a:t>
            </a: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7875" y="21590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6875" y="2159000"/>
            <a:ext cx="2754094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5788" y="4800600"/>
            <a:ext cx="3339212" cy="1219201"/>
          </a:xfrm>
          <a:custGeom>
            <a:avLst/>
            <a:gdLst/>
            <a:ahLst/>
            <a:cxnLst/>
            <a:rect l="l" t="t" r="r" b="b"/>
            <a:pathLst>
              <a:path w="2754094" h="1219201">
                <a:moveTo>
                  <a:pt x="544104" y="2245"/>
                </a:moveTo>
                <a:lnTo>
                  <a:pt x="9516" y="2584"/>
                </a:lnTo>
                <a:lnTo>
                  <a:pt x="7096" y="51096"/>
                </a:lnTo>
                <a:lnTo>
                  <a:pt x="5643" y="97482"/>
                </a:lnTo>
                <a:lnTo>
                  <a:pt x="5357" y="135130"/>
                </a:lnTo>
                <a:lnTo>
                  <a:pt x="5499" y="147964"/>
                </a:lnTo>
                <a:lnTo>
                  <a:pt x="7956" y="189579"/>
                </a:lnTo>
                <a:lnTo>
                  <a:pt x="10922" y="206241"/>
                </a:lnTo>
                <a:lnTo>
                  <a:pt x="12132" y="212956"/>
                </a:lnTo>
                <a:lnTo>
                  <a:pt x="15321" y="255558"/>
                </a:lnTo>
                <a:lnTo>
                  <a:pt x="15782" y="325141"/>
                </a:lnTo>
                <a:lnTo>
                  <a:pt x="15530" y="359522"/>
                </a:lnTo>
                <a:lnTo>
                  <a:pt x="15063" y="400753"/>
                </a:lnTo>
                <a:lnTo>
                  <a:pt x="14373" y="449587"/>
                </a:lnTo>
                <a:lnTo>
                  <a:pt x="13454" y="506778"/>
                </a:lnTo>
                <a:lnTo>
                  <a:pt x="12299" y="573079"/>
                </a:lnTo>
                <a:lnTo>
                  <a:pt x="10900" y="649244"/>
                </a:lnTo>
                <a:lnTo>
                  <a:pt x="9250" y="736026"/>
                </a:lnTo>
                <a:lnTo>
                  <a:pt x="7343" y="834180"/>
                </a:lnTo>
                <a:lnTo>
                  <a:pt x="5075" y="949218"/>
                </a:lnTo>
                <a:lnTo>
                  <a:pt x="0" y="1204404"/>
                </a:lnTo>
                <a:lnTo>
                  <a:pt x="1639358" y="1219201"/>
                </a:lnTo>
                <a:lnTo>
                  <a:pt x="2733078" y="1215390"/>
                </a:lnTo>
                <a:lnTo>
                  <a:pt x="2739111" y="944458"/>
                </a:lnTo>
                <a:lnTo>
                  <a:pt x="2745172" y="667501"/>
                </a:lnTo>
                <a:lnTo>
                  <a:pt x="2748192" y="526551"/>
                </a:lnTo>
                <a:lnTo>
                  <a:pt x="2750833" y="400006"/>
                </a:lnTo>
                <a:lnTo>
                  <a:pt x="2751932" y="345525"/>
                </a:lnTo>
                <a:lnTo>
                  <a:pt x="2752876" y="296856"/>
                </a:lnTo>
                <a:lnTo>
                  <a:pt x="2753616" y="255558"/>
                </a:lnTo>
                <a:lnTo>
                  <a:pt x="2754094" y="220491"/>
                </a:lnTo>
                <a:lnTo>
                  <a:pt x="2753977" y="199593"/>
                </a:lnTo>
                <a:lnTo>
                  <a:pt x="2751586" y="156300"/>
                </a:lnTo>
                <a:lnTo>
                  <a:pt x="2746305" y="107809"/>
                </a:lnTo>
                <a:lnTo>
                  <a:pt x="2739409" y="51096"/>
                </a:lnTo>
                <a:lnTo>
                  <a:pt x="2733861" y="6325"/>
                </a:lnTo>
                <a:lnTo>
                  <a:pt x="1679656" y="6325"/>
                </a:lnTo>
                <a:lnTo>
                  <a:pt x="544104" y="2245"/>
                </a:lnTo>
                <a:close/>
              </a:path>
              <a:path w="2754094" h="1219201">
                <a:moveTo>
                  <a:pt x="2733078" y="0"/>
                </a:moveTo>
                <a:lnTo>
                  <a:pt x="1679656" y="6325"/>
                </a:lnTo>
                <a:lnTo>
                  <a:pt x="2733861" y="6325"/>
                </a:lnTo>
                <a:lnTo>
                  <a:pt x="273307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9266" y="2159001"/>
            <a:ext cx="2271395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Donde queremos llegar- sueños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6431" y="2611710"/>
            <a:ext cx="207518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PRIORIDADES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0552" y="5100910"/>
            <a:ext cx="2959647" cy="614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5785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PLAN DE TRANSFORMA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304" y="3632358"/>
            <a:ext cx="1026776" cy="819131"/>
          </a:xfrm>
          <a:custGeom>
            <a:avLst/>
            <a:gdLst/>
            <a:ahLst/>
            <a:cxnLst/>
            <a:rect l="l" t="t" r="r" b="b"/>
            <a:pathLst>
              <a:path w="1026776" h="819131">
                <a:moveTo>
                  <a:pt x="103643" y="517462"/>
                </a:moveTo>
                <a:lnTo>
                  <a:pt x="99784" y="529644"/>
                </a:lnTo>
                <a:lnTo>
                  <a:pt x="95923" y="542214"/>
                </a:lnTo>
                <a:lnTo>
                  <a:pt x="88725" y="566070"/>
                </a:lnTo>
                <a:lnTo>
                  <a:pt x="85033" y="578185"/>
                </a:lnTo>
                <a:lnTo>
                  <a:pt x="72448" y="617625"/>
                </a:lnTo>
                <a:lnTo>
                  <a:pt x="56228" y="663505"/>
                </a:lnTo>
                <a:lnTo>
                  <a:pt x="42268" y="699496"/>
                </a:lnTo>
                <a:lnTo>
                  <a:pt x="22439" y="745654"/>
                </a:lnTo>
                <a:lnTo>
                  <a:pt x="0" y="790821"/>
                </a:lnTo>
                <a:lnTo>
                  <a:pt x="11313" y="794673"/>
                </a:lnTo>
                <a:lnTo>
                  <a:pt x="59229" y="806158"/>
                </a:lnTo>
                <a:lnTo>
                  <a:pt x="97319" y="811475"/>
                </a:lnTo>
                <a:lnTo>
                  <a:pt x="136561" y="814841"/>
                </a:lnTo>
                <a:lnTo>
                  <a:pt x="188793" y="817563"/>
                </a:lnTo>
                <a:lnTo>
                  <a:pt x="264836" y="819131"/>
                </a:lnTo>
                <a:lnTo>
                  <a:pt x="303075" y="819085"/>
                </a:lnTo>
                <a:lnTo>
                  <a:pt x="347744" y="804644"/>
                </a:lnTo>
                <a:lnTo>
                  <a:pt x="363759" y="765537"/>
                </a:lnTo>
                <a:lnTo>
                  <a:pt x="376483" y="729328"/>
                </a:lnTo>
                <a:lnTo>
                  <a:pt x="237490" y="728381"/>
                </a:lnTo>
                <a:lnTo>
                  <a:pt x="206219" y="727568"/>
                </a:lnTo>
                <a:lnTo>
                  <a:pt x="233419" y="709399"/>
                </a:lnTo>
                <a:lnTo>
                  <a:pt x="287271" y="674019"/>
                </a:lnTo>
                <a:lnTo>
                  <a:pt x="303745" y="662695"/>
                </a:lnTo>
                <a:lnTo>
                  <a:pt x="155937" y="662695"/>
                </a:lnTo>
                <a:lnTo>
                  <a:pt x="163481" y="640740"/>
                </a:lnTo>
                <a:lnTo>
                  <a:pt x="178512" y="592224"/>
                </a:lnTo>
                <a:lnTo>
                  <a:pt x="192695" y="541804"/>
                </a:lnTo>
                <a:lnTo>
                  <a:pt x="197227" y="523952"/>
                </a:lnTo>
                <a:lnTo>
                  <a:pt x="103643" y="517462"/>
                </a:lnTo>
                <a:close/>
              </a:path>
              <a:path w="1026776" h="819131">
                <a:moveTo>
                  <a:pt x="960317" y="0"/>
                </a:moveTo>
                <a:lnTo>
                  <a:pt x="926435" y="34910"/>
                </a:lnTo>
                <a:lnTo>
                  <a:pt x="891485" y="69663"/>
                </a:lnTo>
                <a:lnTo>
                  <a:pt x="855582" y="104261"/>
                </a:lnTo>
                <a:lnTo>
                  <a:pt x="818838" y="138711"/>
                </a:lnTo>
                <a:lnTo>
                  <a:pt x="762392" y="190114"/>
                </a:lnTo>
                <a:lnTo>
                  <a:pt x="724041" y="224208"/>
                </a:lnTo>
                <a:lnTo>
                  <a:pt x="665715" y="275098"/>
                </a:lnTo>
                <a:lnTo>
                  <a:pt x="577558" y="350527"/>
                </a:lnTo>
                <a:lnTo>
                  <a:pt x="497776" y="414204"/>
                </a:lnTo>
                <a:lnTo>
                  <a:pt x="488008" y="422161"/>
                </a:lnTo>
                <a:lnTo>
                  <a:pt x="477176" y="430793"/>
                </a:lnTo>
                <a:lnTo>
                  <a:pt x="427283" y="471328"/>
                </a:lnTo>
                <a:lnTo>
                  <a:pt x="408186" y="486688"/>
                </a:lnTo>
                <a:lnTo>
                  <a:pt x="367586" y="517462"/>
                </a:lnTo>
                <a:lnTo>
                  <a:pt x="309128" y="560377"/>
                </a:lnTo>
                <a:lnTo>
                  <a:pt x="242898" y="606232"/>
                </a:lnTo>
                <a:lnTo>
                  <a:pt x="181732" y="646440"/>
                </a:lnTo>
                <a:lnTo>
                  <a:pt x="155937" y="662695"/>
                </a:lnTo>
                <a:lnTo>
                  <a:pt x="303745" y="662695"/>
                </a:lnTo>
                <a:lnTo>
                  <a:pt x="368979" y="617490"/>
                </a:lnTo>
                <a:lnTo>
                  <a:pt x="441992" y="563956"/>
                </a:lnTo>
                <a:lnTo>
                  <a:pt x="482446" y="532982"/>
                </a:lnTo>
                <a:lnTo>
                  <a:pt x="522485" y="501769"/>
                </a:lnTo>
                <a:lnTo>
                  <a:pt x="622978" y="419950"/>
                </a:lnTo>
                <a:lnTo>
                  <a:pt x="670985" y="379242"/>
                </a:lnTo>
                <a:lnTo>
                  <a:pt x="711698" y="343727"/>
                </a:lnTo>
                <a:lnTo>
                  <a:pt x="751587" y="308106"/>
                </a:lnTo>
                <a:lnTo>
                  <a:pt x="790675" y="272397"/>
                </a:lnTo>
                <a:lnTo>
                  <a:pt x="828984" y="236616"/>
                </a:lnTo>
                <a:lnTo>
                  <a:pt x="885037" y="182852"/>
                </a:lnTo>
                <a:lnTo>
                  <a:pt x="921499" y="146971"/>
                </a:lnTo>
                <a:lnTo>
                  <a:pt x="957260" y="111081"/>
                </a:lnTo>
                <a:lnTo>
                  <a:pt x="992345" y="75200"/>
                </a:lnTo>
                <a:lnTo>
                  <a:pt x="1026776" y="39344"/>
                </a:lnTo>
                <a:lnTo>
                  <a:pt x="960317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1747" y="3632358"/>
            <a:ext cx="1026776" cy="819131"/>
          </a:xfrm>
          <a:custGeom>
            <a:avLst/>
            <a:gdLst/>
            <a:ahLst/>
            <a:cxnLst/>
            <a:rect l="l" t="t" r="r" b="b"/>
            <a:pathLst>
              <a:path w="1026776" h="819131">
                <a:moveTo>
                  <a:pt x="66459" y="0"/>
                </a:moveTo>
                <a:lnTo>
                  <a:pt x="0" y="39344"/>
                </a:lnTo>
                <a:lnTo>
                  <a:pt x="34430" y="75200"/>
                </a:lnTo>
                <a:lnTo>
                  <a:pt x="69515" y="111081"/>
                </a:lnTo>
                <a:lnTo>
                  <a:pt x="105277" y="146971"/>
                </a:lnTo>
                <a:lnTo>
                  <a:pt x="141738" y="182852"/>
                </a:lnTo>
                <a:lnTo>
                  <a:pt x="178922" y="218705"/>
                </a:lnTo>
                <a:lnTo>
                  <a:pt x="216850" y="254514"/>
                </a:lnTo>
                <a:lnTo>
                  <a:pt x="255545" y="290261"/>
                </a:lnTo>
                <a:lnTo>
                  <a:pt x="295031" y="325929"/>
                </a:lnTo>
                <a:lnTo>
                  <a:pt x="335329" y="361499"/>
                </a:lnTo>
                <a:lnTo>
                  <a:pt x="385474" y="404607"/>
                </a:lnTo>
                <a:lnTo>
                  <a:pt x="484381" y="486122"/>
                </a:lnTo>
                <a:lnTo>
                  <a:pt x="524352" y="517462"/>
                </a:lnTo>
                <a:lnTo>
                  <a:pt x="584784" y="563956"/>
                </a:lnTo>
                <a:lnTo>
                  <a:pt x="657796" y="617490"/>
                </a:lnTo>
                <a:lnTo>
                  <a:pt x="739504" y="674019"/>
                </a:lnTo>
                <a:lnTo>
                  <a:pt x="793357" y="709399"/>
                </a:lnTo>
                <a:lnTo>
                  <a:pt x="820556" y="727568"/>
                </a:lnTo>
                <a:lnTo>
                  <a:pt x="789285" y="728381"/>
                </a:lnTo>
                <a:lnTo>
                  <a:pt x="650293" y="729328"/>
                </a:lnTo>
                <a:lnTo>
                  <a:pt x="652813" y="736830"/>
                </a:lnTo>
                <a:lnTo>
                  <a:pt x="670621" y="785766"/>
                </a:lnTo>
                <a:lnTo>
                  <a:pt x="723700" y="819085"/>
                </a:lnTo>
                <a:lnTo>
                  <a:pt x="761940" y="819131"/>
                </a:lnTo>
                <a:lnTo>
                  <a:pt x="812620" y="818371"/>
                </a:lnTo>
                <a:lnTo>
                  <a:pt x="876985" y="815666"/>
                </a:lnTo>
                <a:lnTo>
                  <a:pt x="916473" y="812775"/>
                </a:lnTo>
                <a:lnTo>
                  <a:pt x="955016" y="808196"/>
                </a:lnTo>
                <a:lnTo>
                  <a:pt x="1003860" y="798103"/>
                </a:lnTo>
                <a:lnTo>
                  <a:pt x="1026776" y="790821"/>
                </a:lnTo>
                <a:lnTo>
                  <a:pt x="1020848" y="779557"/>
                </a:lnTo>
                <a:lnTo>
                  <a:pt x="1015146" y="768287"/>
                </a:lnTo>
                <a:lnTo>
                  <a:pt x="994179" y="722774"/>
                </a:lnTo>
                <a:lnTo>
                  <a:pt x="975156" y="675670"/>
                </a:lnTo>
                <a:lnTo>
                  <a:pt x="970247" y="662695"/>
                </a:lnTo>
                <a:lnTo>
                  <a:pt x="870838" y="662695"/>
                </a:lnTo>
                <a:lnTo>
                  <a:pt x="783878" y="606232"/>
                </a:lnTo>
                <a:lnTo>
                  <a:pt x="717648" y="560377"/>
                </a:lnTo>
                <a:lnTo>
                  <a:pt x="659100" y="517396"/>
                </a:lnTo>
                <a:lnTo>
                  <a:pt x="628198" y="494265"/>
                </a:lnTo>
                <a:lnTo>
                  <a:pt x="549600" y="430793"/>
                </a:lnTo>
                <a:lnTo>
                  <a:pt x="538767" y="422161"/>
                </a:lnTo>
                <a:lnTo>
                  <a:pt x="528999" y="414204"/>
                </a:lnTo>
                <a:lnTo>
                  <a:pt x="468798" y="366506"/>
                </a:lnTo>
                <a:lnTo>
                  <a:pt x="458924" y="358526"/>
                </a:lnTo>
                <a:lnTo>
                  <a:pt x="361060" y="275098"/>
                </a:lnTo>
                <a:lnTo>
                  <a:pt x="302734" y="224208"/>
                </a:lnTo>
                <a:lnTo>
                  <a:pt x="264383" y="190114"/>
                </a:lnTo>
                <a:lnTo>
                  <a:pt x="226590" y="155881"/>
                </a:lnTo>
                <a:lnTo>
                  <a:pt x="189467" y="121505"/>
                </a:lnTo>
                <a:lnTo>
                  <a:pt x="153130" y="86981"/>
                </a:lnTo>
                <a:lnTo>
                  <a:pt x="117689" y="52306"/>
                </a:lnTo>
                <a:lnTo>
                  <a:pt x="83259" y="17475"/>
                </a:lnTo>
                <a:lnTo>
                  <a:pt x="66459" y="0"/>
                </a:lnTo>
                <a:close/>
              </a:path>
              <a:path w="1026776" h="819131">
                <a:moveTo>
                  <a:pt x="923132" y="517462"/>
                </a:moveTo>
                <a:lnTo>
                  <a:pt x="829548" y="523952"/>
                </a:lnTo>
                <a:lnTo>
                  <a:pt x="831258" y="530817"/>
                </a:lnTo>
                <a:lnTo>
                  <a:pt x="834185" y="542214"/>
                </a:lnTo>
                <a:lnTo>
                  <a:pt x="848282" y="592285"/>
                </a:lnTo>
                <a:lnTo>
                  <a:pt x="863295" y="640740"/>
                </a:lnTo>
                <a:lnTo>
                  <a:pt x="870838" y="662695"/>
                </a:lnTo>
                <a:lnTo>
                  <a:pt x="970247" y="662695"/>
                </a:lnTo>
                <a:lnTo>
                  <a:pt x="965957" y="651147"/>
                </a:lnTo>
                <a:lnTo>
                  <a:pt x="962080" y="640335"/>
                </a:lnTo>
                <a:lnTo>
                  <a:pt x="946130" y="592224"/>
                </a:lnTo>
                <a:lnTo>
                  <a:pt x="930728" y="541804"/>
                </a:lnTo>
                <a:lnTo>
                  <a:pt x="926992" y="529644"/>
                </a:lnTo>
                <a:lnTo>
                  <a:pt x="923132" y="517462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47000" y="5253310"/>
            <a:ext cx="197929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LA ACCIÓN</a:t>
            </a:r>
          </a:p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72390" y="2806703"/>
            <a:ext cx="0" cy="2262568"/>
          </a:xfrm>
          <a:custGeom>
            <a:avLst/>
            <a:gdLst/>
            <a:ahLst/>
            <a:cxnLst/>
            <a:rect l="l" t="t" r="r" b="b"/>
            <a:pathLst>
              <a:path h="2262568">
                <a:moveTo>
                  <a:pt x="0" y="2262568"/>
                </a:moveTo>
                <a:lnTo>
                  <a:pt x="0" y="0"/>
                </a:lnTo>
              </a:path>
            </a:pathLst>
          </a:custGeom>
          <a:ln w="254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7357" y="2818147"/>
            <a:ext cx="545033" cy="0"/>
          </a:xfrm>
          <a:custGeom>
            <a:avLst/>
            <a:gdLst/>
            <a:ahLst/>
            <a:cxnLst/>
            <a:rect l="l" t="t" r="r" b="b"/>
            <a:pathLst>
              <a:path w="545033">
                <a:moveTo>
                  <a:pt x="54503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9422" y="2779802"/>
            <a:ext cx="136169" cy="87887"/>
          </a:xfrm>
          <a:custGeom>
            <a:avLst/>
            <a:gdLst/>
            <a:ahLst/>
            <a:cxnLst/>
            <a:rect l="l" t="t" r="r" b="b"/>
            <a:pathLst>
              <a:path w="136169" h="87887">
                <a:moveTo>
                  <a:pt x="125319" y="0"/>
                </a:moveTo>
                <a:lnTo>
                  <a:pt x="0" y="38345"/>
                </a:lnTo>
                <a:lnTo>
                  <a:pt x="136169" y="87887"/>
                </a:lnTo>
                <a:lnTo>
                  <a:pt x="124100" y="75415"/>
                </a:lnTo>
                <a:lnTo>
                  <a:pt x="114473" y="64989"/>
                </a:lnTo>
                <a:lnTo>
                  <a:pt x="107286" y="56149"/>
                </a:lnTo>
                <a:lnTo>
                  <a:pt x="102539" y="48434"/>
                </a:lnTo>
                <a:lnTo>
                  <a:pt x="100234" y="41385"/>
                </a:lnTo>
                <a:lnTo>
                  <a:pt x="100370" y="34540"/>
                </a:lnTo>
                <a:lnTo>
                  <a:pt x="102946" y="27440"/>
                </a:lnTo>
                <a:lnTo>
                  <a:pt x="107963" y="19623"/>
                </a:lnTo>
                <a:lnTo>
                  <a:pt x="115421" y="10630"/>
                </a:lnTo>
                <a:lnTo>
                  <a:pt x="125319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Pla</a:t>
            </a:r>
            <a:r>
              <a:rPr lang="x-none"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NIFICACIÓN</a:t>
            </a: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756321"/>
            <a:ext cx="8131175" cy="421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b="1" dirty="0"/>
              <a:t>Asamblea de planificación </a:t>
            </a:r>
            <a:endParaRPr lang="pt-BR" sz="2400" dirty="0"/>
          </a:p>
          <a:p>
            <a:pPr marL="342900" lvl="0" indent="-342900" algn="just">
              <a:buFont typeface="Arial"/>
              <a:buChar char="•"/>
            </a:pPr>
            <a:r>
              <a:rPr lang="es-CO" sz="2400" dirty="0"/>
              <a:t>Con la sugerencia de prioridad en manos, la comisión organiza una asamblea, llamando a familiares, vecinos, estudiantes, profesores</a:t>
            </a:r>
            <a:endParaRPr lang="pt-BR" sz="2400" dirty="0"/>
          </a:p>
          <a:p>
            <a:pPr marL="342900" lvl="0" indent="-342900" algn="just">
              <a:buFont typeface="Arial"/>
              <a:buChar char="•"/>
            </a:pPr>
            <a:r>
              <a:rPr lang="es-CO" sz="2400" dirty="0"/>
              <a:t>En la asamblea, se analiza y se valida la sugerencia de prioridad</a:t>
            </a:r>
            <a:endParaRPr lang="pt-BR" sz="2400" dirty="0"/>
          </a:p>
          <a:p>
            <a:pPr marL="342900" indent="-342900" algn="just">
              <a:buFont typeface="Arial"/>
              <a:buChar char="•"/>
            </a:pPr>
            <a:r>
              <a:rPr lang="es-CO" sz="2400" dirty="0"/>
              <a:t>En grupos pequeños, cada uno con un tema o grupo de prioridades, se elabora un plan de acción indicando lo que será se hará a mediano, corto o largo plazo y lo que hay que hacer. 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 smtClean="0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670300" cy="5266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Sensibiliza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Sensibiliza</a:t>
            </a:r>
            <a:r>
              <a:rPr lang="x-none"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ción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286420"/>
            <a:ext cx="3479800" cy="5266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CO" sz="2400" b="1" dirty="0"/>
              <a:t>Qué es:</a:t>
            </a:r>
            <a:endParaRPr lang="pt-BR" sz="2400" dirty="0"/>
          </a:p>
          <a:p>
            <a:r>
              <a:rPr lang="es-CO" sz="2400" dirty="0"/>
              <a:t>Formación de 16 horas con el equipo pedagógico más 4 horas con la comunidad escolar (alumnos, familiares y comunidad del entorno)</a:t>
            </a:r>
            <a:endParaRPr lang="pt-BR" sz="2400" dirty="0"/>
          </a:p>
          <a:p>
            <a:r>
              <a:rPr lang="es-CO" sz="2400" b="1" dirty="0"/>
              <a:t>Objetivo:</a:t>
            </a:r>
            <a:endParaRPr lang="pt-BR" sz="2400" dirty="0"/>
          </a:p>
          <a:p>
            <a:r>
              <a:rPr lang="es-CO" sz="2400" dirty="0"/>
              <a:t>Presentar las bases teóricas y científicas del </a:t>
            </a:r>
            <a:r>
              <a:rPr lang="es-CO" sz="2400" dirty="0" smtClean="0"/>
              <a:t>proyectobien como las </a:t>
            </a:r>
            <a:r>
              <a:rPr lang="es-CO" sz="2400" dirty="0"/>
              <a:t>A</a:t>
            </a:r>
            <a:r>
              <a:rPr lang="es-CO" sz="2400" dirty="0" smtClean="0"/>
              <a:t>ctuaciones </a:t>
            </a:r>
            <a:r>
              <a:rPr lang="es-CO" sz="2400" dirty="0"/>
              <a:t>Educativas de Éxito y las </a:t>
            </a:r>
            <a:r>
              <a:rPr lang="es-CO" sz="2400" dirty="0" smtClean="0"/>
              <a:t>Fases </a:t>
            </a:r>
            <a:r>
              <a:rPr lang="es-CO" sz="2400" dirty="0"/>
              <a:t>de </a:t>
            </a:r>
            <a:r>
              <a:rPr lang="es-CO" sz="2400" dirty="0" smtClean="0"/>
              <a:t>Transformación </a:t>
            </a:r>
            <a:r>
              <a:rPr lang="es-CO" sz="2400" dirty="0"/>
              <a:t>de la escuela.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4879" y="1473200"/>
            <a:ext cx="4556119" cy="3417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471995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409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oma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Deci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sión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400" y="3886200"/>
            <a:ext cx="4044889" cy="3021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Toma de</a:t>
            </a:r>
            <a:r>
              <a:rPr sz="3800" b="1" u="sng" spc="-5" dirty="0" smtClean="0">
                <a:solidFill>
                  <a:srgbClr val="9BC06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Decis</a:t>
            </a:r>
            <a:r>
              <a:rPr lang="x-none"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ión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5200" y="5486400"/>
            <a:ext cx="5105400" cy="1752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653415" algn="just">
              <a:lnSpc>
                <a:spcPct val="1042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CO" sz="2400" dirty="0"/>
              <a:t>Normalmente, se realizan asambleas en fechas y horarios adecuados a la participación del mayor número de personas.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5613400" y="1371600"/>
            <a:ext cx="3116580" cy="685800"/>
          </a:xfrm>
          <a:prstGeom prst="rect">
            <a:avLst/>
          </a:prstGeom>
          <a:solidFill>
            <a:srgbClr val="72A76A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10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lias, Comunidad </a:t>
            </a:r>
            <a:r>
              <a:rPr lang="x-none" sz="20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Estud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antes</a:t>
            </a:r>
            <a:endParaRPr sz="2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613400" y="2286000"/>
            <a:ext cx="4343400" cy="274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b="1" dirty="0"/>
              <a:t>Las familias, la comunidad y los estudiantes </a:t>
            </a:r>
            <a:r>
              <a:rPr lang="es-CO" sz="2400" dirty="0"/>
              <a:t>(educación básica secundaria y educación media) deciden si quieren que la escuela inicie o no la transformación.</a:t>
            </a:r>
            <a:endParaRPr lang="pt-BR" sz="2400" dirty="0"/>
          </a:p>
          <a:p>
            <a:pPr algn="just"/>
            <a:r>
              <a:rPr lang="es-CO" sz="2400" dirty="0"/>
              <a:t> </a:t>
            </a:r>
            <a:endParaRPr lang="pt-BR" sz="2400" dirty="0"/>
          </a:p>
        </p:txBody>
      </p:sp>
      <p:sp>
        <p:nvSpPr>
          <p:cNvPr id="8" name="object 2"/>
          <p:cNvSpPr txBox="1"/>
          <p:nvPr/>
        </p:nvSpPr>
        <p:spPr>
          <a:xfrm>
            <a:off x="736600" y="1371600"/>
            <a:ext cx="3124200" cy="685800"/>
          </a:xfrm>
          <a:prstGeom prst="rect">
            <a:avLst/>
          </a:prstGeom>
          <a:solidFill>
            <a:srgbClr val="72A76A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x-none" sz="2000" spc="-100" dirty="0" smtClean="0">
                <a:solidFill>
                  <a:schemeClr val="bg1"/>
                </a:solidFill>
                <a:latin typeface="Verdana"/>
                <a:cs typeface="Verdana"/>
              </a:rPr>
              <a:t>Equipo</a:t>
            </a:r>
          </a:p>
          <a:p>
            <a:pPr marL="12700" algn="ctr">
              <a:lnSpc>
                <a:spcPct val="100000"/>
              </a:lnSpc>
            </a:pPr>
            <a:r>
              <a:rPr lang="x-none" sz="2000" spc="-100" dirty="0" smtClean="0">
                <a:solidFill>
                  <a:schemeClr val="bg1"/>
                </a:solidFill>
                <a:latin typeface="Verdana"/>
                <a:cs typeface="Verdana"/>
              </a:rPr>
              <a:t>Pedagógico</a:t>
            </a: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36600" y="2362200"/>
            <a:ext cx="342900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400" b="1" dirty="0"/>
              <a:t>Decide conjuntamente </a:t>
            </a:r>
            <a:r>
              <a:rPr lang="es-CO" sz="2400" dirty="0"/>
              <a:t>si la mayoría está o no de acuerdo con iniciar la transformación</a:t>
            </a:r>
            <a:r>
              <a:rPr lang="es-CO" sz="2000" dirty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Tom</a:t>
            </a:r>
            <a:r>
              <a:rPr lang="x-none"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a</a:t>
            </a: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 de</a:t>
            </a:r>
            <a:r>
              <a:rPr sz="3800" b="1" u="sng" spc="-5" dirty="0" smtClean="0">
                <a:solidFill>
                  <a:srgbClr val="9BC06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Decis</a:t>
            </a:r>
            <a:r>
              <a:rPr lang="x-none"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ión</a:t>
            </a:r>
            <a:r>
              <a:rPr sz="3800" b="1" u="sng" spc="0" dirty="0" smtClean="0">
                <a:solidFill>
                  <a:srgbClr val="9BC06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2429421"/>
            <a:ext cx="7494905" cy="272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Concordancia por parte del equipo gestor de la escuela;</a:t>
            </a:r>
            <a:endParaRPr lang="pt-BR" sz="2400" dirty="0"/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Se recomienda que la mayoría de los profesores esté de acuerdo con la transformación (un 80%);</a:t>
            </a:r>
            <a:endParaRPr lang="pt-BR" sz="2400" dirty="0"/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Aprobación del Consejo </a:t>
            </a:r>
            <a:r>
              <a:rPr lang="es-CO" sz="2400" dirty="0" smtClean="0"/>
              <a:t>Escolar;</a:t>
            </a:r>
            <a:endParaRPr lang="pt-BR" sz="24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CO" sz="2400" dirty="0"/>
              <a:t>Aprobación de los alumnos y </a:t>
            </a:r>
            <a:r>
              <a:rPr lang="es-CO" sz="2400" dirty="0" smtClean="0"/>
              <a:t>familiares.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155194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ueño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S</a:t>
            </a:r>
            <a:r>
              <a:rPr lang="x-none"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ueño</a:t>
            </a: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3700" y="3066294"/>
            <a:ext cx="3644900" cy="2087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4200"/>
              </a:lnSpc>
            </a:pPr>
            <a:r>
              <a:rPr lang="es-CO" sz="2400" dirty="0" smtClean="0"/>
              <a:t>La </a:t>
            </a:r>
            <a:r>
              <a:rPr lang="es-CO" sz="2400" dirty="0"/>
              <a:t>educación, necesita tanto de formación técnica, científica y profesional como de sueños y de utopía”. (Freire, 1997, 34)</a:t>
            </a:r>
            <a:r>
              <a:rPr lang="pt-BR" sz="2400" dirty="0"/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598" y="2667020"/>
            <a:ext cx="877034" cy="675054"/>
          </a:xfrm>
          <a:custGeom>
            <a:avLst/>
            <a:gdLst/>
            <a:ahLst/>
            <a:cxnLst/>
            <a:rect l="l" t="t" r="r" b="b"/>
            <a:pathLst>
              <a:path w="877034" h="675054">
                <a:moveTo>
                  <a:pt x="202392" y="0"/>
                </a:moveTo>
                <a:lnTo>
                  <a:pt x="161729" y="4159"/>
                </a:lnTo>
                <a:lnTo>
                  <a:pt x="125012" y="15811"/>
                </a:lnTo>
                <a:lnTo>
                  <a:pt x="82050" y="43191"/>
                </a:lnTo>
                <a:lnTo>
                  <a:pt x="54219" y="72754"/>
                </a:lnTo>
                <a:lnTo>
                  <a:pt x="29150" y="113511"/>
                </a:lnTo>
                <a:lnTo>
                  <a:pt x="11802" y="160096"/>
                </a:lnTo>
                <a:lnTo>
                  <a:pt x="3853" y="198859"/>
                </a:lnTo>
                <a:lnTo>
                  <a:pt x="240" y="240896"/>
                </a:lnTo>
                <a:lnTo>
                  <a:pt x="0" y="255637"/>
                </a:lnTo>
                <a:lnTo>
                  <a:pt x="254" y="270642"/>
                </a:lnTo>
                <a:lnTo>
                  <a:pt x="4075" y="314754"/>
                </a:lnTo>
                <a:lnTo>
                  <a:pt x="12481" y="357515"/>
                </a:lnTo>
                <a:lnTo>
                  <a:pt x="25473" y="398925"/>
                </a:lnTo>
                <a:lnTo>
                  <a:pt x="43051" y="438983"/>
                </a:lnTo>
                <a:lnTo>
                  <a:pt x="65215" y="477690"/>
                </a:lnTo>
                <a:lnTo>
                  <a:pt x="91967" y="515048"/>
                </a:lnTo>
                <a:lnTo>
                  <a:pt x="122820" y="550413"/>
                </a:lnTo>
                <a:lnTo>
                  <a:pt x="156206" y="581719"/>
                </a:lnTo>
                <a:lnTo>
                  <a:pt x="192005" y="608813"/>
                </a:lnTo>
                <a:lnTo>
                  <a:pt x="230218" y="631694"/>
                </a:lnTo>
                <a:lnTo>
                  <a:pt x="270844" y="650361"/>
                </a:lnTo>
                <a:lnTo>
                  <a:pt x="313882" y="664815"/>
                </a:lnTo>
                <a:lnTo>
                  <a:pt x="359333" y="675054"/>
                </a:lnTo>
                <a:lnTo>
                  <a:pt x="359333" y="612608"/>
                </a:lnTo>
                <a:lnTo>
                  <a:pt x="348306" y="602461"/>
                </a:lnTo>
                <a:lnTo>
                  <a:pt x="337844" y="592049"/>
                </a:lnTo>
                <a:lnTo>
                  <a:pt x="309851" y="559221"/>
                </a:lnTo>
                <a:lnTo>
                  <a:pt x="286947" y="524008"/>
                </a:lnTo>
                <a:lnTo>
                  <a:pt x="269133" y="486409"/>
                </a:lnTo>
                <a:lnTo>
                  <a:pt x="256407" y="446426"/>
                </a:lnTo>
                <a:lnTo>
                  <a:pt x="248772" y="404058"/>
                </a:lnTo>
                <a:lnTo>
                  <a:pt x="246227" y="359307"/>
                </a:lnTo>
                <a:lnTo>
                  <a:pt x="252168" y="326752"/>
                </a:lnTo>
                <a:lnTo>
                  <a:pt x="266960" y="323071"/>
                </a:lnTo>
                <a:lnTo>
                  <a:pt x="280855" y="318651"/>
                </a:lnTo>
                <a:lnTo>
                  <a:pt x="317156" y="300816"/>
                </a:lnTo>
                <a:lnTo>
                  <a:pt x="352974" y="265836"/>
                </a:lnTo>
                <a:lnTo>
                  <a:pt x="370385" y="230704"/>
                </a:lnTo>
                <a:lnTo>
                  <a:pt x="379680" y="187522"/>
                </a:lnTo>
                <a:lnTo>
                  <a:pt x="381361" y="154072"/>
                </a:lnTo>
                <a:lnTo>
                  <a:pt x="380111" y="141279"/>
                </a:lnTo>
                <a:lnTo>
                  <a:pt x="365549" y="93749"/>
                </a:lnTo>
                <a:lnTo>
                  <a:pt x="343674" y="61130"/>
                </a:lnTo>
                <a:lnTo>
                  <a:pt x="313334" y="32718"/>
                </a:lnTo>
                <a:lnTo>
                  <a:pt x="268787" y="10086"/>
                </a:lnTo>
                <a:lnTo>
                  <a:pt x="230467" y="1608"/>
                </a:lnTo>
                <a:lnTo>
                  <a:pt x="216691" y="400"/>
                </a:lnTo>
                <a:lnTo>
                  <a:pt x="202392" y="0"/>
                </a:lnTo>
                <a:close/>
              </a:path>
              <a:path w="877034" h="675054">
                <a:moveTo>
                  <a:pt x="698578" y="7"/>
                </a:moveTo>
                <a:lnTo>
                  <a:pt x="658098" y="4165"/>
                </a:lnTo>
                <a:lnTo>
                  <a:pt x="621465" y="15671"/>
                </a:lnTo>
                <a:lnTo>
                  <a:pt x="578348" y="42771"/>
                </a:lnTo>
                <a:lnTo>
                  <a:pt x="550115" y="72162"/>
                </a:lnTo>
                <a:lnTo>
                  <a:pt x="525487" y="112216"/>
                </a:lnTo>
                <a:lnTo>
                  <a:pt x="508438" y="158724"/>
                </a:lnTo>
                <a:lnTo>
                  <a:pt x="500624" y="197839"/>
                </a:lnTo>
                <a:lnTo>
                  <a:pt x="497073" y="240583"/>
                </a:lnTo>
                <a:lnTo>
                  <a:pt x="496841" y="255934"/>
                </a:lnTo>
                <a:lnTo>
                  <a:pt x="497088" y="270187"/>
                </a:lnTo>
                <a:lnTo>
                  <a:pt x="500866" y="313149"/>
                </a:lnTo>
                <a:lnTo>
                  <a:pt x="509176" y="355079"/>
                </a:lnTo>
                <a:lnTo>
                  <a:pt x="522020" y="395977"/>
                </a:lnTo>
                <a:lnTo>
                  <a:pt x="539397" y="435841"/>
                </a:lnTo>
                <a:lnTo>
                  <a:pt x="561307" y="474672"/>
                </a:lnTo>
                <a:lnTo>
                  <a:pt x="587751" y="512469"/>
                </a:lnTo>
                <a:lnTo>
                  <a:pt x="618291" y="548499"/>
                </a:lnTo>
                <a:lnTo>
                  <a:pt x="651509" y="580391"/>
                </a:lnTo>
                <a:lnTo>
                  <a:pt x="687297" y="607963"/>
                </a:lnTo>
                <a:lnTo>
                  <a:pt x="725656" y="631216"/>
                </a:lnTo>
                <a:lnTo>
                  <a:pt x="766587" y="650149"/>
                </a:lnTo>
                <a:lnTo>
                  <a:pt x="810091" y="664762"/>
                </a:lnTo>
                <a:lnTo>
                  <a:pt x="856170" y="675054"/>
                </a:lnTo>
                <a:lnTo>
                  <a:pt x="856170" y="612608"/>
                </a:lnTo>
                <a:lnTo>
                  <a:pt x="845143" y="602461"/>
                </a:lnTo>
                <a:lnTo>
                  <a:pt x="834681" y="592049"/>
                </a:lnTo>
                <a:lnTo>
                  <a:pt x="806690" y="559221"/>
                </a:lnTo>
                <a:lnTo>
                  <a:pt x="783788" y="524008"/>
                </a:lnTo>
                <a:lnTo>
                  <a:pt x="765977" y="486409"/>
                </a:lnTo>
                <a:lnTo>
                  <a:pt x="753254" y="446426"/>
                </a:lnTo>
                <a:lnTo>
                  <a:pt x="745621" y="404058"/>
                </a:lnTo>
                <a:lnTo>
                  <a:pt x="743076" y="359307"/>
                </a:lnTo>
                <a:lnTo>
                  <a:pt x="747913" y="327005"/>
                </a:lnTo>
                <a:lnTo>
                  <a:pt x="762695" y="323487"/>
                </a:lnTo>
                <a:lnTo>
                  <a:pt x="776580" y="319209"/>
                </a:lnTo>
                <a:lnTo>
                  <a:pt x="812857" y="301673"/>
                </a:lnTo>
                <a:lnTo>
                  <a:pt x="848653" y="266798"/>
                </a:lnTo>
                <a:lnTo>
                  <a:pt x="866055" y="231533"/>
                </a:lnTo>
                <a:lnTo>
                  <a:pt x="875349" y="188039"/>
                </a:lnTo>
                <a:lnTo>
                  <a:pt x="877034" y="154286"/>
                </a:lnTo>
                <a:lnTo>
                  <a:pt x="875810" y="141465"/>
                </a:lnTo>
                <a:lnTo>
                  <a:pt x="861427" y="93835"/>
                </a:lnTo>
                <a:lnTo>
                  <a:pt x="839770" y="61143"/>
                </a:lnTo>
                <a:lnTo>
                  <a:pt x="809711" y="32687"/>
                </a:lnTo>
                <a:lnTo>
                  <a:pt x="765366" y="10078"/>
                </a:lnTo>
                <a:lnTo>
                  <a:pt x="726919" y="1611"/>
                </a:lnTo>
                <a:lnTo>
                  <a:pt x="713030" y="405"/>
                </a:lnTo>
                <a:lnTo>
                  <a:pt x="698578" y="7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00" y="2054352"/>
            <a:ext cx="3182111" cy="351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660</Words>
  <Application>Microsoft Macintosh PowerPoint</Application>
  <PresentationFormat>Custom</PresentationFormat>
  <Paragraphs>92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Sensibilización  </vt:lpstr>
      <vt:lpstr>PowerPoint Presentation</vt:lpstr>
      <vt:lpstr>Toma de Decisión  </vt:lpstr>
      <vt:lpstr>Toma de Decisión  </vt:lpstr>
      <vt:lpstr>PowerPoint Presentation</vt:lpstr>
      <vt:lpstr>Sueño </vt:lpstr>
      <vt:lpstr>Sueño </vt:lpstr>
      <vt:lpstr>Sueño de niños y niñas</vt:lpstr>
      <vt:lpstr>Sueño de familiares</vt:lpstr>
      <vt:lpstr>Sueño de los docentes</vt:lpstr>
      <vt:lpstr>Sueños </vt:lpstr>
      <vt:lpstr>Sueño </vt:lpstr>
      <vt:lpstr>PowerPoint Presentation</vt:lpstr>
      <vt:lpstr>Selección de Prioridades  </vt:lpstr>
      <vt:lpstr>Selección de Prioridades  </vt:lpstr>
      <vt:lpstr>PowerPoint Presentation</vt:lpstr>
      <vt:lpstr>Planificación </vt:lpstr>
      <vt:lpstr>PlaNIFICACIÓN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14</cp:revision>
  <dcterms:created xsi:type="dcterms:W3CDTF">2014-10-14T11:21:54Z</dcterms:created>
  <dcterms:modified xsi:type="dcterms:W3CDTF">2015-07-12T16:11:58Z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