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3" r:id="rId3"/>
    <p:sldId id="261" r:id="rId4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D7295-9231-1E4B-A44E-8ECC817FF157}" type="datetimeFigureOut">
              <a:rPr lang="en-US" smtClean="0"/>
              <a:t>5/22/2015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A6E0B-1860-1F4F-8E7A-B78DBDC3035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62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D5C2-5A85-4A43-AE19-AADE122B41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2200821"/>
            <a:ext cx="7493000" cy="342208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5/22/2015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munidadedeaprendizagem.com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0030"/>
            <a:ext cx="10160000" cy="1979969"/>
          </a:xfrm>
          <a:custGeom>
            <a:avLst/>
            <a:gdLst/>
            <a:ahLst/>
            <a:cxnLst/>
            <a:rect l="l" t="t" r="r" b="b"/>
            <a:pathLst>
              <a:path w="10160000" h="19799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1979969"/>
                </a:lnTo>
                <a:lnTo>
                  <a:pt x="10160000" y="19799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19799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6856" y="6319782"/>
            <a:ext cx="7093744" cy="983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366010" algn="r">
              <a:lnSpc>
                <a:spcPct val="79200"/>
              </a:lnSpc>
            </a:pP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</a:t>
            </a:r>
            <a:r>
              <a:rPr lang="x-none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n</a:t>
            </a: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 esc</a:t>
            </a:r>
            <a:r>
              <a:rPr lang="x-none"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ue</a:t>
            </a:r>
            <a:r>
              <a:rPr sz="4000" dirty="0" smtClean="0">
                <a:solidFill>
                  <a:srgbClr val="FFFFFF"/>
                </a:solidFill>
                <a:latin typeface="Gill Sans Light"/>
                <a:cs typeface="Gill Sans Light"/>
              </a:rPr>
              <a:t>la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como co</a:t>
            </a:r>
            <a:r>
              <a:rPr sz="4000" spc="-65" dirty="0" smtClean="0">
                <a:solidFill>
                  <a:srgbClr val="FFFFFF"/>
                </a:solidFill>
                <a:latin typeface="Gill Sans Light"/>
                <a:cs typeface="Gill Sans Light"/>
              </a:rPr>
              <a:t>m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unidad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de</a:t>
            </a:r>
            <a:r>
              <a:rPr sz="4000" spc="5" dirty="0" smtClean="0">
                <a:solidFill>
                  <a:srgbClr val="FFFFFF"/>
                </a:solidFill>
                <a:latin typeface="Gill Sans Light"/>
                <a:cs typeface="Gill Sans Light"/>
              </a:rPr>
              <a:t> </a:t>
            </a:r>
            <a:r>
              <a:rPr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aprendiza</a:t>
            </a:r>
            <a:r>
              <a:rPr lang="x-none" sz="4000" spc="0" dirty="0" smtClean="0">
                <a:solidFill>
                  <a:srgbClr val="FFFFFF"/>
                </a:solidFill>
                <a:latin typeface="Gill Sans Light"/>
                <a:cs typeface="Gill Sans Light"/>
              </a:rPr>
              <a:t>je</a:t>
            </a:r>
            <a:endParaRPr sz="4000" dirty="0">
              <a:latin typeface="Gill Sans Light"/>
              <a:cs typeface="Gill Sans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42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20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86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3873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64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3600" y="2971801"/>
            <a:ext cx="0" cy="3831501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9" name="object 9"/>
          <p:cNvSpPr/>
          <p:nvPr/>
        </p:nvSpPr>
        <p:spPr>
          <a:xfrm>
            <a:off x="0" y="6986231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10" name="object 10"/>
          <p:cNvSpPr txBox="1"/>
          <p:nvPr/>
        </p:nvSpPr>
        <p:spPr>
          <a:xfrm>
            <a:off x="203200" y="2133600"/>
            <a:ext cx="1066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	Diálogo Igualitario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2368" y="2253141"/>
            <a:ext cx="1060450" cy="1695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lang="es-ES_tradnl" sz="1000" b="1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lidaridad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8516" y="2097138"/>
            <a:ext cx="102489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>
              <a:lnSpc>
                <a:spcPct val="126299"/>
              </a:lnSpc>
            </a:pP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Dimensión Ins</a:t>
            </a:r>
            <a:r>
              <a:rPr lang="es-ES_tradnl" sz="1000" b="1" spc="-6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rumen</a:t>
            </a:r>
            <a:r>
              <a:rPr lang="es-ES_tradnl" sz="1000" b="1" spc="-6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1248" y="2253142"/>
            <a:ext cx="1258258" cy="185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Transformación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358" y="2020938"/>
            <a:ext cx="942340" cy="72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Igualdad</a:t>
            </a:r>
            <a:r>
              <a:rPr lang="es-ES_tradnl" sz="1000" b="1" spc="-10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de diferencias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6835" y="2024380"/>
            <a:ext cx="75057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Creación</a:t>
            </a:r>
            <a:r>
              <a:rPr lang="es-ES_tradnl" sz="1000" b="1" spc="-10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de Sentido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00" y="516613"/>
            <a:ext cx="8272146" cy="901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lang="es-ES_tradnl" sz="3800" b="1" smtClean="0">
                <a:solidFill>
                  <a:srgbClr val="F8971D"/>
                </a:solidFill>
                <a:latin typeface="Verdana"/>
                <a:cs typeface="Verdana"/>
              </a:rPr>
              <a:t>Una escuela como  </a:t>
            </a:r>
            <a:r>
              <a:rPr lang="es-ES_tradnl" sz="3800" b="1" u="sng" smtClean="0">
                <a:solidFill>
                  <a:srgbClr val="F8971D"/>
                </a:solidFill>
                <a:latin typeface="Verdana"/>
                <a:cs typeface="Verdana"/>
              </a:rPr>
              <a:t>Comunidad</a:t>
            </a:r>
            <a:r>
              <a:rPr lang="es-ES_tradnl" sz="3800" b="1" u="sng" spc="-6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ES_tradnl" sz="3800" b="1" u="sng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lang="es-ES_tradnl" sz="3800" b="1" u="sng" spc="-6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ES_tradnl" sz="3800" b="1" u="sng" smtClean="0">
                <a:solidFill>
                  <a:srgbClr val="F8971D"/>
                </a:solidFill>
                <a:latin typeface="Verdana"/>
                <a:cs typeface="Verdana"/>
              </a:rPr>
              <a:t>Aprendizaje</a:t>
            </a:r>
            <a:endParaRPr lang="es-ES_tradnl" sz="3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 rot="4988189">
            <a:off x="1464239" y="40163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20" name="object 20"/>
          <p:cNvSpPr/>
          <p:nvPr/>
        </p:nvSpPr>
        <p:spPr>
          <a:xfrm>
            <a:off x="812801" y="35052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23" name="object 23"/>
          <p:cNvSpPr/>
          <p:nvPr/>
        </p:nvSpPr>
        <p:spPr>
          <a:xfrm>
            <a:off x="812801" y="41910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25" name="object 25"/>
          <p:cNvSpPr txBox="1"/>
          <p:nvPr/>
        </p:nvSpPr>
        <p:spPr>
          <a:xfrm>
            <a:off x="431800" y="2895601"/>
            <a:ext cx="7191376" cy="605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3252" marR="12700" indent="-145414">
              <a:lnSpc>
                <a:spcPct val="104200"/>
              </a:lnSpc>
            </a:pPr>
            <a:r>
              <a:rPr lang="es-ES_tradnl" sz="1600" b="1" smtClean="0">
                <a:solidFill>
                  <a:srgbClr val="BB454F"/>
                </a:solidFill>
                <a:latin typeface="Verdana"/>
                <a:cs typeface="Verdana"/>
              </a:rPr>
              <a:t>Implementa Atuações Educativas de êxito</a:t>
            </a:r>
            <a:endParaRPr lang="es-ES_tradnl" sz="1600">
              <a:solidFill>
                <a:srgbClr val="BB454F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568" y="1626760"/>
            <a:ext cx="8245031" cy="278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76"/>
              </a:lnSpc>
            </a:pPr>
            <a:r>
              <a:rPr lang="es-ES_tradnl" sz="1600" b="1" dirty="0" smtClean="0">
                <a:solidFill>
                  <a:srgbClr val="86587A"/>
                </a:solidFill>
                <a:latin typeface="Verdana"/>
                <a:cs typeface="Verdana"/>
              </a:rPr>
              <a:t> </a:t>
            </a:r>
            <a:r>
              <a:rPr lang="es-ES_tradnl" sz="1600" b="1" dirty="0">
                <a:solidFill>
                  <a:srgbClr val="86587A"/>
                </a:solidFill>
                <a:latin typeface="Verdana"/>
                <a:cs typeface="Verdana"/>
              </a:rPr>
              <a:t>S</a:t>
            </a:r>
            <a:r>
              <a:rPr lang="es-ES_tradnl" sz="1600" b="1" dirty="0" smtClean="0">
                <a:solidFill>
                  <a:srgbClr val="86587A"/>
                </a:solidFill>
                <a:latin typeface="Verdana"/>
                <a:cs typeface="Verdana"/>
              </a:rPr>
              <a:t>us acciones tienen base en los principios del aprendizaje dialógico</a:t>
            </a:r>
            <a:endParaRPr lang="es-ES_tradnl" sz="1600" dirty="0">
              <a:solidFill>
                <a:srgbClr val="86587A"/>
              </a:solidFill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5257" y="3596588"/>
            <a:ext cx="1107440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ES_tradnl" sz="1000" b="1" spc="10" dirty="0" smtClean="0">
                <a:solidFill>
                  <a:srgbClr val="FFFFFF"/>
                </a:solidFill>
                <a:latin typeface="Verdana"/>
                <a:cs typeface="Verdana"/>
              </a:rPr>
              <a:t>Sensibili</a:t>
            </a: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lang="es-ES_tradnl" sz="1000" b="1" spc="10" dirty="0" smtClean="0">
                <a:solidFill>
                  <a:srgbClr val="FFFFFF"/>
                </a:solidFill>
                <a:latin typeface="Verdana"/>
                <a:cs typeface="Verdana"/>
              </a:rPr>
              <a:t>ación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428" y="42823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lang="es-ES_tradnl" sz="1000" b="1" spc="16" dirty="0" smtClean="0">
                <a:solidFill>
                  <a:srgbClr val="FFFFFF"/>
                </a:solidFill>
                <a:latin typeface="Verdana"/>
                <a:cs typeface="Verdana"/>
              </a:rPr>
              <a:t>Tomada</a:t>
            </a:r>
            <a:r>
              <a:rPr lang="es-ES_tradnl" sz="10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1000" b="1" spc="10" dirty="0" smtClean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lang="es-ES_tradnl" sz="1000" b="1" spc="-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1000" b="1" spc="10" dirty="0" smtClean="0">
                <a:solidFill>
                  <a:srgbClr val="FFFFFF"/>
                </a:solidFill>
                <a:latin typeface="Verdana"/>
                <a:cs typeface="Verdana"/>
              </a:rPr>
              <a:t>Decisión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5600" y="2895600"/>
            <a:ext cx="7758546" cy="52567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R="4818332" algn="ctr">
              <a:lnSpc>
                <a:spcPts val="1626"/>
              </a:lnSpc>
            </a:pPr>
            <a:r>
              <a:rPr lang="es-ES_tradnl" sz="1600" b="1" dirty="0" smtClean="0">
                <a:solidFill>
                  <a:srgbClr val="72A76A"/>
                </a:solidFill>
                <a:latin typeface="Verdana"/>
                <a:cs typeface="Verdana"/>
              </a:rPr>
              <a:t>Pasa por las fases de</a:t>
            </a:r>
            <a:r>
              <a:rPr lang="es-ES_tradnl" sz="1600" dirty="0" smtClean="0">
                <a:solidFill>
                  <a:srgbClr val="72A76A"/>
                </a:solidFill>
                <a:latin typeface="Verdana"/>
                <a:cs typeface="Verdana"/>
              </a:rPr>
              <a:t> </a:t>
            </a:r>
            <a:r>
              <a:rPr lang="es-ES_tradnl" sz="1600" b="1" dirty="0" smtClean="0">
                <a:solidFill>
                  <a:srgbClr val="72A76A"/>
                </a:solidFill>
                <a:latin typeface="Verdana"/>
                <a:cs typeface="Verdana"/>
              </a:rPr>
              <a:t>transformación</a:t>
            </a:r>
            <a:endParaRPr lang="es-ES_tradnl" sz="1600" dirty="0">
              <a:solidFill>
                <a:srgbClr val="72A76A"/>
              </a:solidFill>
              <a:latin typeface="Verdana"/>
              <a:cs typeface="Verdana"/>
            </a:endParaRPr>
          </a:p>
        </p:txBody>
      </p:sp>
      <p:sp>
        <p:nvSpPr>
          <p:cNvPr id="46" name="object 6"/>
          <p:cNvSpPr/>
          <p:nvPr/>
        </p:nvSpPr>
        <p:spPr>
          <a:xfrm>
            <a:off x="87376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86587A"/>
              </a:solidFill>
            </a:endParaRPr>
          </a:p>
        </p:txBody>
      </p:sp>
      <p:sp>
        <p:nvSpPr>
          <p:cNvPr id="47" name="object 14"/>
          <p:cNvSpPr txBox="1"/>
          <p:nvPr/>
        </p:nvSpPr>
        <p:spPr>
          <a:xfrm>
            <a:off x="8942086" y="2097138"/>
            <a:ext cx="942340" cy="4936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Inteligencia </a:t>
            </a:r>
            <a:r>
              <a:rPr lang="es-ES_tradnl" sz="1000" b="1" spc="-106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Cultural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48" name="object 23"/>
          <p:cNvSpPr/>
          <p:nvPr/>
        </p:nvSpPr>
        <p:spPr>
          <a:xfrm>
            <a:off x="824374" y="4895765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49" name="object 31"/>
          <p:cNvSpPr txBox="1"/>
          <p:nvPr/>
        </p:nvSpPr>
        <p:spPr>
          <a:xfrm>
            <a:off x="889000" y="4987154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ES_tradnl" sz="1000" b="1" spc="16" dirty="0" smtClean="0">
                <a:solidFill>
                  <a:srgbClr val="FFFFFF"/>
                </a:solidFill>
                <a:latin typeface="Verdana"/>
                <a:cs typeface="Verdana"/>
              </a:rPr>
              <a:t>Sueño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50" name="object 23"/>
          <p:cNvSpPr/>
          <p:nvPr/>
        </p:nvSpPr>
        <p:spPr>
          <a:xfrm>
            <a:off x="812801" y="55626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51" name="object 31"/>
          <p:cNvSpPr txBox="1"/>
          <p:nvPr/>
        </p:nvSpPr>
        <p:spPr>
          <a:xfrm>
            <a:off x="877428" y="56539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ES_tradnl" sz="1000" b="1" spc="16" dirty="0" smtClean="0">
                <a:solidFill>
                  <a:srgbClr val="FFFFFF"/>
                </a:solidFill>
                <a:latin typeface="Verdana"/>
                <a:cs typeface="Verdana"/>
              </a:rPr>
              <a:t>Selección de Prioridades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52" name="object 23"/>
          <p:cNvSpPr/>
          <p:nvPr/>
        </p:nvSpPr>
        <p:spPr>
          <a:xfrm>
            <a:off x="824374" y="62484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53" name="object 31"/>
          <p:cNvSpPr txBox="1"/>
          <p:nvPr/>
        </p:nvSpPr>
        <p:spPr>
          <a:xfrm>
            <a:off x="889000" y="63397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ES_tradnl" sz="1000" b="1" spc="16" dirty="0" smtClean="0">
                <a:solidFill>
                  <a:srgbClr val="FFFFFF"/>
                </a:solidFill>
                <a:latin typeface="Verdana"/>
                <a:cs typeface="Verdana"/>
              </a:rPr>
              <a:t>Planificación 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54" name="object 17"/>
          <p:cNvSpPr/>
          <p:nvPr/>
        </p:nvSpPr>
        <p:spPr>
          <a:xfrm rot="4988189">
            <a:off x="1464239" y="4702109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55" name="object 17"/>
          <p:cNvSpPr/>
          <p:nvPr/>
        </p:nvSpPr>
        <p:spPr>
          <a:xfrm rot="4988189">
            <a:off x="1464239" y="53818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56" name="object 17"/>
          <p:cNvSpPr/>
          <p:nvPr/>
        </p:nvSpPr>
        <p:spPr>
          <a:xfrm rot="4988189">
            <a:off x="1464240" y="60676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/>
          </a:p>
        </p:txBody>
      </p:sp>
      <p:sp>
        <p:nvSpPr>
          <p:cNvPr id="57" name="object 2"/>
          <p:cNvSpPr/>
          <p:nvPr/>
        </p:nvSpPr>
        <p:spPr>
          <a:xfrm>
            <a:off x="5765800" y="51308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58" name="object 3"/>
          <p:cNvSpPr/>
          <p:nvPr/>
        </p:nvSpPr>
        <p:spPr>
          <a:xfrm>
            <a:off x="4775200" y="61722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59" name="object 4"/>
          <p:cNvSpPr/>
          <p:nvPr/>
        </p:nvSpPr>
        <p:spPr>
          <a:xfrm>
            <a:off x="4470400" y="4038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60" name="object 5"/>
          <p:cNvSpPr/>
          <p:nvPr/>
        </p:nvSpPr>
        <p:spPr>
          <a:xfrm>
            <a:off x="3798153" y="5181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61" name="object 6"/>
          <p:cNvSpPr/>
          <p:nvPr/>
        </p:nvSpPr>
        <p:spPr>
          <a:xfrm>
            <a:off x="7747000" y="50292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62" name="object 7"/>
          <p:cNvSpPr/>
          <p:nvPr/>
        </p:nvSpPr>
        <p:spPr>
          <a:xfrm>
            <a:off x="6756400" y="41148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63" name="object 10"/>
          <p:cNvSpPr txBox="1"/>
          <p:nvPr/>
        </p:nvSpPr>
        <p:spPr>
          <a:xfrm>
            <a:off x="5842000" y="5257800"/>
            <a:ext cx="1066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	Biblioteca Tutorada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64" name="object 11"/>
          <p:cNvSpPr txBox="1"/>
          <p:nvPr/>
        </p:nvSpPr>
        <p:spPr>
          <a:xfrm>
            <a:off x="4775200" y="6248400"/>
            <a:ext cx="1295399" cy="609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Participación Educativa de la Comunidad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4560716" y="4129138"/>
            <a:ext cx="102489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 algn="ctr">
              <a:lnSpc>
                <a:spcPct val="126299"/>
              </a:lnSpc>
            </a:pPr>
            <a:r>
              <a:rPr lang="es-ES_tradnl" sz="1000" b="1" spc="6" dirty="0" smtClean="0">
                <a:solidFill>
                  <a:srgbClr val="FFFFFF"/>
                </a:solidFill>
                <a:latin typeface="Verdana"/>
                <a:cs typeface="Verdana"/>
              </a:rPr>
              <a:t>Grupos Interactivos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3784600" y="5334002"/>
            <a:ext cx="1258258" cy="185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Formación de Familiares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67" name="object 14"/>
          <p:cNvSpPr txBox="1"/>
          <p:nvPr/>
        </p:nvSpPr>
        <p:spPr>
          <a:xfrm>
            <a:off x="7823200" y="5043538"/>
            <a:ext cx="1070626" cy="72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Formación Pedagógica Dialógica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6908800" y="4208780"/>
            <a:ext cx="918766" cy="43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Tertulias Dialógicas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69" name="object 6"/>
          <p:cNvSpPr/>
          <p:nvPr/>
        </p:nvSpPr>
        <p:spPr>
          <a:xfrm>
            <a:off x="6785627" y="6121401"/>
            <a:ext cx="1494774" cy="889000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ES_tradnl">
              <a:solidFill>
                <a:srgbClr val="BB454F"/>
              </a:solidFill>
            </a:endParaRPr>
          </a:p>
        </p:txBody>
      </p:sp>
      <p:sp>
        <p:nvSpPr>
          <p:cNvPr id="70" name="object 14"/>
          <p:cNvSpPr txBox="1"/>
          <p:nvPr/>
        </p:nvSpPr>
        <p:spPr>
          <a:xfrm>
            <a:off x="6908801" y="6172201"/>
            <a:ext cx="1262770" cy="825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ES_tradnl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Modelo Dialógico de Resolución de Conflictos </a:t>
            </a:r>
            <a:endParaRPr lang="es-ES_tradnl" sz="1000" dirty="0">
              <a:latin typeface="Verdana"/>
              <a:cs typeface="Verdan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8219" y="41057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17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20" grpId="0" animBg="1"/>
      <p:bldP spid="23" grpId="0" animBg="1"/>
      <p:bldP spid="25" grpId="0"/>
      <p:bldP spid="26" grpId="0"/>
      <p:bldP spid="27" grpId="0"/>
      <p:bldP spid="31" grpId="0"/>
      <p:bldP spid="41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83</Words>
  <Application>Microsoft Office PowerPoint</Application>
  <PresentationFormat>Personalizado</PresentationFormat>
  <Paragraphs>26</Paragraphs>
  <Slides>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Office Theme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Farias Cruzado</dc:creator>
  <cp:lastModifiedBy>kazado</cp:lastModifiedBy>
  <cp:revision>11</cp:revision>
  <dcterms:created xsi:type="dcterms:W3CDTF">2014-10-07T08:35:19Z</dcterms:created>
  <dcterms:modified xsi:type="dcterms:W3CDTF">2015-05-22T15:26:43Z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