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5" r:id="rId5"/>
    <p:sldId id="264" r:id="rId6"/>
    <p:sldId id="267" r:id="rId7"/>
    <p:sldId id="266" r:id="rId8"/>
    <p:sldId id="269" r:id="rId9"/>
    <p:sldId id="268" r:id="rId10"/>
    <p:sldId id="271" r:id="rId11"/>
    <p:sldId id="270" r:id="rId12"/>
    <p:sldId id="273" r:id="rId13"/>
    <p:sldId id="272" r:id="rId14"/>
    <p:sldId id="275" r:id="rId15"/>
    <p:sldId id="274" r:id="rId16"/>
    <p:sldId id="277" r:id="rId17"/>
    <p:sldId id="276" r:id="rId18"/>
    <p:sldId id="283" r:id="rId19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5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5CBB1-053E-2240-A716-525861F855F0}" type="datetimeFigureOut">
              <a:rPr lang="en-US" smtClean="0"/>
              <a:t>16/10/14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571500"/>
            <a:ext cx="3810000" cy="285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21DF2-C8DD-B943-A645-35AB6922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21DF2-C8DD-B943-A645-35AB6922DB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50900" y="1739887"/>
            <a:ext cx="3810520" cy="4736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34000" y="1739887"/>
            <a:ext cx="3648078" cy="44314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785" y="1269987"/>
            <a:ext cx="8562428" cy="15358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16/10/14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54"/>
            <a:ext cx="10160000" cy="7475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72592" y="6318072"/>
            <a:ext cx="6603365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</a:t>
            </a:r>
            <a:r>
              <a:rPr sz="4000" spc="-65" dirty="0" smtClean="0">
                <a:solidFill>
                  <a:srgbClr val="FFFFFF"/>
                </a:solidFill>
                <a:latin typeface="Gill Sans Light"/>
                <a:cs typeface="Gill Sans Light"/>
              </a:rPr>
              <a:t>m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unidade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 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Ap</a:t>
            </a:r>
            <a:r>
              <a:rPr sz="4000" b="1" spc="-85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r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endizagem</a:t>
            </a:r>
            <a:endParaRPr sz="4000">
              <a:latin typeface="Gill Sans SemiBold"/>
              <a:cs typeface="Gill Sa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Biblioteca</a:t>
            </a:r>
            <a:r>
              <a:rPr sz="3800" b="1" u="sng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Tutorada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9665" y="1752601"/>
            <a:ext cx="3797935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12700" marR="151765">
              <a:lnSpc>
                <a:spcPct val="117600"/>
              </a:lnSpc>
              <a:buClr>
                <a:srgbClr val="333333"/>
              </a:buClr>
              <a:tabLst>
                <a:tab pos="241300" algn="l"/>
                <a:tab pos="1543050" algn="l"/>
                <a:tab pos="285496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Proposta de atividades	de acele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ação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das aprendizagens.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sz="7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5689600" y="1752600"/>
            <a:ext cx="3521075" cy="2602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0"/>
              </a:spcBef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Alunos mais tempo na escola;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34544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Acele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ação dos alunos com defasagem;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20637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Ensino mais personalizado e colabo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ati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60"/>
              </a:spcBef>
              <a:buClr>
                <a:srgbClr val="333333"/>
              </a:buClr>
              <a:buFont typeface="Verdana"/>
              <a:buChar char="•"/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Organização do cont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aturn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613400" y="13716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7" name="object 4"/>
          <p:cNvSpPr txBox="1"/>
          <p:nvPr/>
        </p:nvSpPr>
        <p:spPr>
          <a:xfrm>
            <a:off x="1117600" y="2895600"/>
            <a:ext cx="3656965" cy="25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8" name="object 4"/>
          <p:cNvSpPr txBox="1"/>
          <p:nvPr/>
        </p:nvSpPr>
        <p:spPr>
          <a:xfrm>
            <a:off x="1117600" y="14478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O que é: 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9" name="object 3"/>
          <p:cNvSpPr txBox="1"/>
          <p:nvPr/>
        </p:nvSpPr>
        <p:spPr>
          <a:xfrm>
            <a:off x="1117600" y="3352801"/>
            <a:ext cx="3962400" cy="297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241300" marR="9334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Comunidade: acompanha</a:t>
            </a:r>
            <a:r>
              <a:rPr sz="17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 dese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 das atividades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Professor: organiza previamente as atividades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521334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Alunos: inte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agem, trocam e colabo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 pa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que todos aprendam.</a:t>
            </a:r>
            <a:endParaRPr sz="17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225" y="1778000"/>
            <a:ext cx="8337549" cy="4177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03998" y="1613320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9294" y="1942679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3438" y="1678277"/>
            <a:ext cx="3354704" cy="4991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Profess</a:t>
            </a:r>
            <a:r>
              <a:rPr sz="1050" b="1" spc="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33"/>
              </a:spcBef>
            </a:pPr>
            <a:endParaRPr sz="1300" dirty="0"/>
          </a:p>
          <a:p>
            <a:pPr marL="12700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Residente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Biblioteca</a:t>
            </a:r>
            <a:r>
              <a:rPr sz="3800" b="1" u="sng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Tutorada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Formação 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Familiares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30300" y="1816902"/>
            <a:ext cx="3810520" cy="99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12700" marR="1270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Proposta de formação</a:t>
            </a:r>
            <a:r>
              <a:rPr sz="17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 familiares com o propósito de facilitar o estudo de conteúdos e habilidades elegidas por eles.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6100" y="1816901"/>
            <a:ext cx="3949700" cy="425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Melho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resultados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acadêmicos dos estudantes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42557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Supe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a situação de desigualdade social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0604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Oferece oportunidades a pessoas que ti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 menos chance em sua t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ajetória de vida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41084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sz="1700" dirty="0" smtClean="0">
                <a:solidFill>
                  <a:srgbClr val="333333"/>
                </a:solidFill>
                <a:latin typeface="Verdana"/>
                <a:cs typeface="Verdana"/>
              </a:rPr>
              <a:t>Cria inte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entre escola e família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22809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sz="1700" spc="-17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</a:t>
            </a:r>
            <a:r>
              <a:rPr sz="17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vida das participantes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626100" y="1359701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6" name="object 4"/>
          <p:cNvSpPr txBox="1"/>
          <p:nvPr/>
        </p:nvSpPr>
        <p:spPr>
          <a:xfrm>
            <a:off x="1130300" y="3463446"/>
            <a:ext cx="3656965" cy="25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7" name="object 4"/>
          <p:cNvSpPr txBox="1"/>
          <p:nvPr/>
        </p:nvSpPr>
        <p:spPr>
          <a:xfrm>
            <a:off x="1130300" y="1359701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O que é: 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8" name="object 3"/>
          <p:cNvSpPr txBox="1">
            <a:spLocks noGrp="1"/>
          </p:cNvSpPr>
          <p:nvPr>
            <p:ph sz="half" idx="2"/>
          </p:nvPr>
        </p:nvSpPr>
        <p:spPr>
          <a:xfrm>
            <a:off x="1130300" y="3874301"/>
            <a:ext cx="3810520" cy="4736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12700" marR="11239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1700" spc="-8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amiliares, 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oluntários e agentes da comunidade decidem o que, quando e como querem aprender determinados conteúdos e habilidades</a:t>
            </a:r>
            <a:r>
              <a:rPr lang="x-none" sz="1700" dirty="0">
                <a:latin typeface="Verdana"/>
                <a:cs typeface="Verdana"/>
              </a:rPr>
              <a:t> </a:t>
            </a:r>
            <a:r>
              <a:rPr sz="1700" dirty="0" smtClean="0">
                <a:solidFill>
                  <a:srgbClr val="333333"/>
                </a:solidFill>
                <a:latin typeface="Verdana"/>
                <a:cs typeface="Verdana"/>
              </a:rPr>
              <a:t>que priori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em a formação instrumental</a:t>
            </a:r>
            <a:endParaRPr sz="17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669" y="1765300"/>
            <a:ext cx="8344661" cy="408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Formação 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Familiares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Formação Dialógica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Pedagógica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965200" y="2133600"/>
            <a:ext cx="3962400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1700" kern="1200" dirty="0">
                <a:solidFill>
                  <a:srgbClr val="333333"/>
                </a:solidFill>
                <a:latin typeface="Verdana"/>
                <a:ea typeface="+mn-ea"/>
                <a:cs typeface="Verdana"/>
              </a:rPr>
              <a:t>Processo rigoroso e ético de desenvolvimento profissional pelo qual passam os educadores que implementam AEE e ajudam na transformação da escola em Comunidade de Aprendizagem</a:t>
            </a:r>
          </a:p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sz="1700" kern="1200" dirty="0">
              <a:solidFill>
                <a:srgbClr val="333333"/>
              </a:solidFill>
              <a:latin typeface="Verdana"/>
              <a:ea typeface="+mn-ea"/>
              <a:cs typeface="Verdana"/>
            </a:endParaRPr>
          </a:p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sz="1700" kern="1200" dirty="0">
              <a:solidFill>
                <a:srgbClr val="333333"/>
              </a:solidFill>
              <a:latin typeface="Verdana"/>
              <a:ea typeface="+mn-ea"/>
              <a:cs typeface="Verdana"/>
            </a:endParaRPr>
          </a:p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sz="1700" kern="1200" dirty="0">
              <a:solidFill>
                <a:srgbClr val="333333"/>
              </a:solidFill>
              <a:latin typeface="Verdana"/>
              <a:ea typeface="+mn-ea"/>
              <a:cs typeface="Verdana"/>
            </a:endParaRPr>
          </a:p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sz="1700" kern="1200" dirty="0">
              <a:solidFill>
                <a:srgbClr val="333333"/>
              </a:solidFill>
              <a:latin typeface="Verdana"/>
              <a:ea typeface="+mn-ea"/>
              <a:cs typeface="Verdana"/>
            </a:endParaRPr>
          </a:p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sz="1700" kern="1200" dirty="0">
              <a:solidFill>
                <a:srgbClr val="333333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5384800" y="2209800"/>
            <a:ext cx="3886200" cy="44314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-45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ermite que os professores construam argumentos a partir das evidências científicas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3302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-8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av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orece o dese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 do diálogo igualitário com as famílias, professores, uni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ersidades e alunos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52959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Amplia as relações com as famílias e comunidade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2095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-45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ermite a incorpo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ação de diferentes pontos de vistas nas reflexões coleti</a:t>
            </a:r>
            <a:r>
              <a:rPr sz="17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as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384800" y="18288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6" name="object 4"/>
          <p:cNvSpPr txBox="1"/>
          <p:nvPr/>
        </p:nvSpPr>
        <p:spPr>
          <a:xfrm>
            <a:off x="1041400" y="4267200"/>
            <a:ext cx="3656965" cy="25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7" name="object 4"/>
          <p:cNvSpPr txBox="1"/>
          <p:nvPr/>
        </p:nvSpPr>
        <p:spPr>
          <a:xfrm>
            <a:off x="965200" y="18288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O que é: 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041400" y="4648200"/>
            <a:ext cx="3886200" cy="220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5369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pt-BR" sz="1700" dirty="0" smtClean="0">
                <a:solidFill>
                  <a:srgbClr val="333333"/>
                </a:solidFill>
                <a:latin typeface="Verdana"/>
                <a:cs typeface="Verdana"/>
              </a:rPr>
              <a:t>Docentes se atualizam e debatem seus conhecimentos em relação às teorias e pesquisas educacionais mais rele</a:t>
            </a:r>
            <a:r>
              <a:rPr lang="pt-BR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pt-BR" sz="1700" dirty="0" smtClean="0">
                <a:solidFill>
                  <a:srgbClr val="333333"/>
                </a:solidFill>
                <a:latin typeface="Verdana"/>
                <a:cs typeface="Verdana"/>
              </a:rPr>
              <a:t>antes no cenário atual.</a:t>
            </a:r>
            <a:endParaRPr lang="pt-BR" sz="17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227" y="1873618"/>
            <a:ext cx="8343544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Formação Dialógica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Pedagógica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Modelo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Dialógico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Resolução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Conflitos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902335" y="2057400"/>
            <a:ext cx="3810520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8097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Modelo de pre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enção e resolução de conflitos baseado no diálogo como fer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amenta pa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supe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ar as desigualdades.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sz="750" dirty="0"/>
          </a:p>
        </p:txBody>
      </p:sp>
      <p:sp>
        <p:nvSpPr>
          <p:cNvPr id="4" name="object 4"/>
          <p:cNvSpPr txBox="1"/>
          <p:nvPr/>
        </p:nvSpPr>
        <p:spPr>
          <a:xfrm>
            <a:off x="5474335" y="2057400"/>
            <a:ext cx="3872865" cy="3085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sz="1700" dirty="0" smtClean="0">
                <a:solidFill>
                  <a:srgbClr val="333333"/>
                </a:solidFill>
                <a:latin typeface="Verdana"/>
                <a:cs typeface="Verdana"/>
              </a:rPr>
              <a:t>Melho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na co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vivência de todos na escola.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38290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sz="1700" dirty="0" smtClean="0">
                <a:solidFill>
                  <a:srgbClr val="333333"/>
                </a:solidFill>
                <a:latin typeface="Verdana"/>
                <a:cs typeface="Verdana"/>
              </a:rPr>
              <a:t>Cria inte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entre comunidade e escola pa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um bem comum: a melho</a:t>
            </a:r>
            <a:r>
              <a:rPr sz="17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da co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vivência entre todos.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20396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sz="1700" dirty="0" smtClean="0">
                <a:solidFill>
                  <a:srgbClr val="333333"/>
                </a:solidFill>
                <a:latin typeface="Verdana"/>
                <a:cs typeface="Verdana"/>
              </a:rPr>
              <a:t>Previne problemas de co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vivência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sz="half" idx="2"/>
          </p:nvPr>
        </p:nvSpPr>
        <p:spPr>
          <a:xfrm>
            <a:off x="978535" y="3886200"/>
            <a:ext cx="3962400" cy="259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sz="750" dirty="0"/>
          </a:p>
          <a:p>
            <a:pPr marL="12700" marR="1270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resolução do conflito se dá por meio um consenso entre todos os e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olvidos, especialmente</a:t>
            </a:r>
            <a:r>
              <a:rPr lang="x-none" sz="1700" dirty="0">
                <a:latin typeface="Verdana"/>
                <a:cs typeface="Verdana"/>
              </a:rPr>
              <a:t> </a:t>
            </a:r>
            <a:r>
              <a:rPr sz="1700" dirty="0" smtClean="0">
                <a:solidFill>
                  <a:srgbClr val="333333"/>
                </a:solidFill>
                <a:latin typeface="Verdana"/>
                <a:cs typeface="Verdana"/>
              </a:rPr>
              <a:t>os alunos, sobre as normas de co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vivência, que são elabo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adas de forma colabo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ati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por toda a comunidade.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98135" y="16764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7" name="object 4"/>
          <p:cNvSpPr txBox="1"/>
          <p:nvPr/>
        </p:nvSpPr>
        <p:spPr>
          <a:xfrm>
            <a:off x="1054735" y="3657600"/>
            <a:ext cx="3656965" cy="25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8" name="object 4"/>
          <p:cNvSpPr txBox="1"/>
          <p:nvPr/>
        </p:nvSpPr>
        <p:spPr>
          <a:xfrm>
            <a:off x="978535" y="16764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O que é: 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1981200"/>
            <a:ext cx="8407399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7400" cy="10363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Modelo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Dialógico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Resolução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Conflitos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Como Identificamos?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0" y="1600200"/>
            <a:ext cx="79248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8900"/>
              </a:lnSpc>
            </a:pPr>
            <a:r>
              <a:rPr lang="pt-BR" dirty="0" smtClean="0">
                <a:solidFill>
                  <a:srgbClr val="333333"/>
                </a:solidFill>
                <a:latin typeface="Verdana"/>
                <a:cs typeface="Verdana"/>
              </a:rPr>
              <a:t>Quatro critérios indispensáveis para poder ganhar a “etiqueta” Atuação Educativa de Êxito: </a:t>
            </a:r>
            <a:endParaRPr lang="pt-BR" dirty="0">
              <a:latin typeface="Verdana"/>
              <a:cs typeface="Verdana"/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812800" y="2895600"/>
            <a:ext cx="7924800" cy="2895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2700" indent="-285750">
              <a:lnSpc>
                <a:spcPct val="138900"/>
              </a:lnSpc>
              <a:buFont typeface="Arial"/>
              <a:buChar char="•"/>
            </a:pPr>
            <a:r>
              <a:rPr lang="pt-BR" dirty="0" smtClean="0">
                <a:solidFill>
                  <a:srgbClr val="333333"/>
                </a:solidFill>
                <a:latin typeface="Verdana"/>
                <a:cs typeface="Verdana"/>
              </a:rPr>
              <a:t>Gerar melhoria nos resultados de aprendizagem</a:t>
            </a:r>
          </a:p>
          <a:p>
            <a:pPr marL="298450" marR="12700" indent="-285750">
              <a:lnSpc>
                <a:spcPct val="138900"/>
              </a:lnSpc>
              <a:buFont typeface="Arial"/>
              <a:buChar char="•"/>
            </a:pPr>
            <a:r>
              <a:rPr lang="pt-BR" dirty="0" smtClean="0">
                <a:solidFill>
                  <a:srgbClr val="333333"/>
                </a:solidFill>
                <a:latin typeface="Verdana"/>
                <a:cs typeface="Verdana"/>
              </a:rPr>
              <a:t>Transferência das Atuações Educativas de Êxito a contextos muito diversos</a:t>
            </a:r>
          </a:p>
          <a:p>
            <a:pPr marL="298450" marR="12700" indent="-285750">
              <a:lnSpc>
                <a:spcPct val="138900"/>
              </a:lnSpc>
              <a:buFont typeface="Arial"/>
              <a:buChar char="•"/>
            </a:pPr>
            <a:r>
              <a:rPr lang="pt-BR" dirty="0" smtClean="0">
                <a:solidFill>
                  <a:srgbClr val="333333"/>
                </a:solidFill>
                <a:latin typeface="Verdana"/>
                <a:cs typeface="Verdana"/>
              </a:rPr>
              <a:t>Que os dois pontos anteriores sejam demonstrados em investigações científicas que levem em conta todas as vozes</a:t>
            </a:r>
          </a:p>
          <a:p>
            <a:pPr marL="298450" marR="12700" indent="-285750">
              <a:lnSpc>
                <a:spcPct val="138900"/>
              </a:lnSpc>
              <a:buFont typeface="Arial"/>
              <a:buChar char="•"/>
            </a:pPr>
            <a:r>
              <a:rPr lang="pt-BR" dirty="0" smtClean="0">
                <a:solidFill>
                  <a:srgbClr val="333333"/>
                </a:solidFill>
                <a:latin typeface="Verdana"/>
                <a:cs typeface="Verdana"/>
              </a:rPr>
              <a:t>Que os três pontos anteriores sejam avaliados em publicações da comunidade científica internacional</a:t>
            </a:r>
            <a:endParaRPr lang="pt-BR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lang="x-none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Quais Atua</a:t>
            </a:r>
            <a:r>
              <a:rPr lang="x-none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ções encontramos: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2336800" y="3462604"/>
            <a:ext cx="2339987" cy="5759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1041400" y="2319604"/>
            <a:ext cx="2339987" cy="5759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4165600" y="2319604"/>
            <a:ext cx="2339987" cy="5759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5765800" y="3462604"/>
            <a:ext cx="2339987" cy="5759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11" name="object 6"/>
          <p:cNvSpPr/>
          <p:nvPr/>
        </p:nvSpPr>
        <p:spPr>
          <a:xfrm>
            <a:off x="2336800" y="4667466"/>
            <a:ext cx="2339987" cy="5759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12" name="object 7"/>
          <p:cNvSpPr/>
          <p:nvPr/>
        </p:nvSpPr>
        <p:spPr>
          <a:xfrm>
            <a:off x="7061200" y="2319604"/>
            <a:ext cx="2339987" cy="5759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2641600" y="3648608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5258" marR="12700" indent="-163194">
              <a:lnSpc>
                <a:spcPct val="126299"/>
              </a:lnSpc>
            </a:pPr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	Biblioteca Tutorada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1041400" y="2429408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Particiapação Educativa da Comunidade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4111613" y="2472004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5094" algn="ctr">
              <a:lnSpc>
                <a:spcPct val="126299"/>
              </a:lnSpc>
            </a:pPr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Grupos Interativos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5752247" y="3615006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Formação de Familiares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2336800" y="4834204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Formação Pedagógica Dialógica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7083413" y="2472004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x-none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Tertúlias </a:t>
            </a: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Dialógicas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9" name="object 6"/>
          <p:cNvSpPr/>
          <p:nvPr/>
        </p:nvSpPr>
        <p:spPr>
          <a:xfrm>
            <a:off x="5765800" y="4681804"/>
            <a:ext cx="2339987" cy="5759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5812774" y="4732604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Modelo Dialógico de Resolução de Conflitos </a:t>
            </a:r>
            <a:endParaRPr sz="1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Participação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Educativa da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Comunidade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635" y="3391535"/>
            <a:ext cx="3949700" cy="3695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12700" marR="12700">
              <a:lnSpc>
                <a:spcPct val="117600"/>
              </a:lnSpc>
              <a:tabLst>
                <a:tab pos="1075055" algn="l"/>
                <a:tab pos="1576070" algn="l"/>
              </a:tabLst>
            </a:pPr>
            <a:r>
              <a:rPr sz="1700" spc="-8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amiliares, 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oluntários e agentes da comunidade:	tomam decisões, se responsabilizam pelas prioridades determinadas pela comunidade, participam de atividades na sala de aula e realizam reuniões junto aos alunos e</a:t>
            </a:r>
            <a:r>
              <a:rPr lang="pt-PT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professores.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7835" y="1981200"/>
            <a:ext cx="3656965" cy="412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298450" marR="228600" indent="-285750">
              <a:lnSpc>
                <a:spcPct val="117600"/>
              </a:lnSpc>
              <a:buFont typeface="Arial"/>
              <a:buChar char="•"/>
            </a:pPr>
            <a:r>
              <a:rPr sz="1700" dirty="0" smtClean="0">
                <a:solidFill>
                  <a:srgbClr val="333333"/>
                </a:solidFill>
                <a:latin typeface="Verdana"/>
                <a:cs typeface="Verdana"/>
              </a:rPr>
              <a:t>Melho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na coordenação das atividades educati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as do la</a:t>
            </a:r>
            <a:r>
              <a:rPr sz="1700" spc="-2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, da escola e da comunidade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</a:p>
          <a:p>
            <a:pPr marL="298450" marR="228600" indent="-285750">
              <a:lnSpc>
                <a:spcPct val="117600"/>
              </a:lnSpc>
              <a:buFont typeface="Arial"/>
              <a:buChar char="•"/>
            </a:pPr>
            <a:r>
              <a:rPr sz="17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umenta	a participação e o compromisso das famílias e dos 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oluntários</a:t>
            </a:r>
            <a:r>
              <a:rPr lang="x-none" sz="1700" dirty="0" smtClean="0">
                <a:latin typeface="Verdana"/>
                <a:cs typeface="Verdana"/>
              </a:rPr>
              <a:t>;</a:t>
            </a:r>
          </a:p>
          <a:p>
            <a:pPr marL="298450" marR="228600" indent="-285750">
              <a:lnSpc>
                <a:spcPct val="117600"/>
              </a:lnSpc>
              <a:buFont typeface="Arial"/>
              <a:buChar char="•"/>
            </a:pPr>
            <a:r>
              <a:rPr sz="1700" spc="-17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</a:t>
            </a:r>
            <a:r>
              <a:rPr sz="17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as relações dentro da escola</a:t>
            </a:r>
            <a:r>
              <a:rPr lang="x-none" sz="1700" dirty="0" smtClean="0">
                <a:latin typeface="Verdana"/>
                <a:cs typeface="Verdana"/>
              </a:rPr>
              <a:t>;</a:t>
            </a:r>
          </a:p>
          <a:p>
            <a:pPr marL="298450" marR="228600" indent="-285750">
              <a:lnSpc>
                <a:spcPct val="117600"/>
              </a:lnSpc>
              <a:buFont typeface="Arial"/>
              <a:buChar char="•"/>
            </a:pPr>
            <a:r>
              <a:rPr sz="17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umenta os recursos humanos sem a necessidade de recursos financeiros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512435" y="17526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8" name="object 4"/>
          <p:cNvSpPr txBox="1"/>
          <p:nvPr/>
        </p:nvSpPr>
        <p:spPr>
          <a:xfrm>
            <a:off x="1016635" y="3086735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9" name="object 4"/>
          <p:cNvSpPr txBox="1"/>
          <p:nvPr/>
        </p:nvSpPr>
        <p:spPr>
          <a:xfrm>
            <a:off x="1092835" y="1791335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O que é: 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10" name="object 3"/>
          <p:cNvSpPr txBox="1"/>
          <p:nvPr/>
        </p:nvSpPr>
        <p:spPr>
          <a:xfrm>
            <a:off x="1016635" y="2096135"/>
            <a:ext cx="3949700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12700" marR="398780">
              <a:lnSpc>
                <a:spcPct val="117600"/>
              </a:lnSpc>
            </a:pPr>
            <a:r>
              <a:rPr sz="1700" spc="-4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orma de participação da comunidade no centro educati</a:t>
            </a:r>
            <a:r>
              <a:rPr sz="17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607" y="2154542"/>
            <a:ext cx="8366790" cy="407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4598" y="2781300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1398" y="1825175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35398" y="6321766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193" y="4750639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600" y="2710920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5998" y="4821018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72956" y="2846256"/>
            <a:ext cx="335915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5" dirty="0" smtClean="0">
                <a:solidFill>
                  <a:srgbClr val="FFFFFF"/>
                </a:solidFill>
                <a:latin typeface="Verdana"/>
                <a:cs typeface="Verdana"/>
              </a:rPr>
              <a:t>Mãe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5541" y="1890132"/>
            <a:ext cx="78422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Residente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7962" y="6386722"/>
            <a:ext cx="84709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Profess</a:t>
            </a:r>
            <a:r>
              <a:rPr sz="1050" b="1" spc="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6224" y="4815595"/>
            <a:ext cx="46228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Aluna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1632" y="2775878"/>
            <a:ext cx="46228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Aluna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1030" y="4885974"/>
            <a:ext cx="46228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Aluna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Participação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Educativa da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Comunidade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Grupos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Interativos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600" y="3200400"/>
            <a:ext cx="4253229" cy="304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7876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lang="x-none"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298450" marR="1108075" indent="-285750">
              <a:lnSpc>
                <a:spcPct val="117600"/>
              </a:lnSpc>
              <a:buClr>
                <a:srgbClr val="333333"/>
              </a:buClr>
              <a:buFont typeface="Arial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Comunidade media as inte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ações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lang="x-none" sz="17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298450" marR="1108075" indent="-285750">
              <a:lnSpc>
                <a:spcPct val="117600"/>
              </a:lnSpc>
              <a:buClr>
                <a:srgbClr val="333333"/>
              </a:buClr>
              <a:buFont typeface="Arial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Professor organiza as atividades e atende as necessidades dos aluno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s;</a:t>
            </a:r>
          </a:p>
          <a:p>
            <a:pPr marL="298450" marR="1108075" indent="-285750">
              <a:lnSpc>
                <a:spcPct val="117600"/>
              </a:lnSpc>
              <a:buClr>
                <a:srgbClr val="333333"/>
              </a:buClr>
              <a:buFont typeface="Arial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Alunos inte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agem e colabo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 pa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que todos aprendam a atividade.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000" y="1752600"/>
            <a:ext cx="4572000" cy="5422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0"/>
              </a:spcBef>
            </a:pPr>
            <a:endParaRPr sz="13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Sala de aula dinâmica;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39814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umento das est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atégias e acele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ação das aprendizagem;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26416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  <a:tab pos="1089025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Ensino personalizad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, professor atento	às necessidades dos alunos;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35814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Melho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da aprendizagem e da co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vivência;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43307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Dese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 de hábitos e 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alores;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5016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umento dos recursos humanos sem necessidade de i</a:t>
            </a:r>
            <a:r>
              <a:rPr sz="1700" spc="-25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estimento financeir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x-none" sz="1700" dirty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59"/>
              </a:spcBef>
              <a:buClr>
                <a:srgbClr val="333333"/>
              </a:buClr>
              <a:buFont typeface="Verdana"/>
              <a:buChar char="•"/>
            </a:pPr>
            <a:endParaRPr sz="1300" dirty="0"/>
          </a:p>
          <a:p>
            <a:pPr marL="316865" indent="-3048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sz="1700" dirty="0" smtClean="0">
                <a:solidFill>
                  <a:srgbClr val="333333"/>
                </a:solidFill>
                <a:latin typeface="Verdana"/>
                <a:cs typeface="Verdana"/>
              </a:rPr>
              <a:t>Melhor apr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ov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eitamento do tempo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156200" y="13716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9" name="object 4"/>
          <p:cNvSpPr txBox="1"/>
          <p:nvPr/>
        </p:nvSpPr>
        <p:spPr>
          <a:xfrm>
            <a:off x="889000" y="32004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10" name="object 4"/>
          <p:cNvSpPr txBox="1"/>
          <p:nvPr/>
        </p:nvSpPr>
        <p:spPr>
          <a:xfrm>
            <a:off x="889000" y="13716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O que é: 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2720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object 3"/>
          <p:cNvSpPr txBox="1"/>
          <p:nvPr/>
        </p:nvSpPr>
        <p:spPr>
          <a:xfrm>
            <a:off x="812800" y="1600200"/>
            <a:ext cx="4062729" cy="160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7876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lang="x-none" sz="1000" dirty="0"/>
          </a:p>
          <a:p>
            <a:pPr marL="12700" marR="27876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Proposta de organização da aula em grupos heterogêneos com outros adultos além do professo</a:t>
            </a:r>
            <a:r>
              <a:rPr sz="1700" spc="-2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sz="7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571" y="1906127"/>
            <a:ext cx="8414857" cy="380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2398" y="1993900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8794" y="1576767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1294" y="1758840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1294" y="3734639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47794" y="5893639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8498" y="5334000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23883" y="2058856"/>
            <a:ext cx="789305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Es</a:t>
            </a:r>
            <a:r>
              <a:rPr sz="1050" b="1" spc="0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agiária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2938" y="1641723"/>
            <a:ext cx="784225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Residente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9284" y="1823797"/>
            <a:ext cx="756285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Profess</a:t>
            </a:r>
            <a:r>
              <a:rPr sz="1050" b="1" spc="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6181" y="3799595"/>
            <a:ext cx="262890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Pai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6152" y="5958595"/>
            <a:ext cx="335915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5" dirty="0" smtClean="0">
                <a:solidFill>
                  <a:srgbClr val="FFFFFF"/>
                </a:solidFill>
                <a:latin typeface="Verdana"/>
                <a:cs typeface="Verdana"/>
              </a:rPr>
              <a:t>Mãe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78922" y="5398956"/>
            <a:ext cx="1316355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15" dirty="0" smtClean="0">
                <a:solidFill>
                  <a:srgbClr val="FFFFFF"/>
                </a:solidFill>
                <a:latin typeface="Verdana"/>
                <a:cs typeface="Verdana"/>
              </a:rPr>
              <a:t>Agen</a:t>
            </a:r>
            <a:r>
              <a:rPr sz="1050" b="1" spc="0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" b="1" spc="-3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educad</a:t>
            </a:r>
            <a:r>
              <a:rPr sz="1050" b="1" spc="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Grupos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Interativos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Tertúlias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Dialógicas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Literárias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5835" y="3505200"/>
            <a:ext cx="3757929" cy="304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241300" marR="86296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Professor: mediador das inte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ações</a:t>
            </a:r>
            <a:r>
              <a:rPr lang="x-none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7556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Alunos: leem em casa e trocam impressões sobre o livro e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endo assuntos atuais e pessoais.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7835" y="1600200"/>
            <a:ext cx="3759200" cy="3212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Dese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 do habito e do p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700" spc="-10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er pela leitu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52260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Criação de um ambiente de diálogo e troca;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06934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Dese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 de competências leito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as;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24384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Dese</a:t>
            </a: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 de hábitos e 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alores.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690235" y="12192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7" name="object 4"/>
          <p:cNvSpPr txBox="1"/>
          <p:nvPr/>
        </p:nvSpPr>
        <p:spPr>
          <a:xfrm>
            <a:off x="941071" y="30480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8" name="object 4"/>
          <p:cNvSpPr txBox="1"/>
          <p:nvPr/>
        </p:nvSpPr>
        <p:spPr>
          <a:xfrm>
            <a:off x="941071" y="12192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1700" b="1" dirty="0" smtClean="0">
                <a:solidFill>
                  <a:srgbClr val="333333"/>
                </a:solidFill>
                <a:latin typeface="Verdana"/>
                <a:cs typeface="Verdana"/>
              </a:rPr>
              <a:t>O que é: 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  <p:sp>
        <p:nvSpPr>
          <p:cNvPr id="9" name="object 4"/>
          <p:cNvSpPr txBox="1"/>
          <p:nvPr/>
        </p:nvSpPr>
        <p:spPr>
          <a:xfrm>
            <a:off x="864871" y="1600200"/>
            <a:ext cx="3757929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  <a:p>
            <a:pPr marL="12700" marR="12700">
              <a:lnSpc>
                <a:spcPct val="117600"/>
              </a:lnSpc>
              <a:buClr>
                <a:srgbClr val="333333"/>
              </a:buClr>
              <a:tabLst>
                <a:tab pos="316865" algn="l"/>
              </a:tabLst>
            </a:pPr>
            <a:r>
              <a:rPr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tividade de leitu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e discussão sobre um clássico da lite</a:t>
            </a:r>
            <a:r>
              <a:rPr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atu</a:t>
            </a:r>
            <a:r>
              <a:rPr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uni</a:t>
            </a:r>
            <a:r>
              <a:rPr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ersal.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sz="7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" y="2199805"/>
            <a:ext cx="8374379" cy="32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Tertúlias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Dialógicas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Literárias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032000" y="2286000"/>
            <a:ext cx="163213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10"/>
          <p:cNvSpPr txBox="1"/>
          <p:nvPr/>
        </p:nvSpPr>
        <p:spPr>
          <a:xfrm>
            <a:off x="2387602" y="2350957"/>
            <a:ext cx="922059" cy="167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lang="x-none"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Moderadora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5232400" y="5791200"/>
            <a:ext cx="167640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0"/>
          <p:cNvSpPr txBox="1"/>
          <p:nvPr/>
        </p:nvSpPr>
        <p:spPr>
          <a:xfrm>
            <a:off x="5308600" y="5856157"/>
            <a:ext cx="1524000" cy="1636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lang="en-US" sz="1050" b="1" spc="10" dirty="0" err="1" smtClean="0">
                <a:solidFill>
                  <a:srgbClr val="FFFFFF"/>
                </a:solidFill>
                <a:latin typeface="Verdana"/>
                <a:cs typeface="Verdana"/>
              </a:rPr>
              <a:t>Livro</a:t>
            </a:r>
            <a:r>
              <a:rPr lang="en-US"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: Dom </a:t>
            </a:r>
            <a:r>
              <a:rPr lang="en-US" sz="1050" b="1" spc="10" dirty="0">
                <a:solidFill>
                  <a:srgbClr val="FFFFFF"/>
                </a:solidFill>
                <a:latin typeface="Verdana"/>
                <a:cs typeface="Verdana"/>
              </a:rPr>
              <a:t>Quixote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70600" y="4724400"/>
            <a:ext cx="228600" cy="990600"/>
          </a:xfrm>
          <a:prstGeom prst="straightConnector1">
            <a:avLst/>
          </a:prstGeom>
          <a:ln>
            <a:solidFill>
              <a:srgbClr val="F496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682</Words>
  <Application>Microsoft Macintosh PowerPoint</Application>
  <PresentationFormat>Custom</PresentationFormat>
  <Paragraphs>180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Como Identificamos?  </vt:lpstr>
      <vt:lpstr>Quais Atuações encontramos:  </vt:lpstr>
      <vt:lpstr>Participação Educativa da Comunidade  </vt:lpstr>
      <vt:lpstr>Participação Educativa da Comunidade  </vt:lpstr>
      <vt:lpstr>Grupos Interativos  </vt:lpstr>
      <vt:lpstr>Grupos Interativos  </vt:lpstr>
      <vt:lpstr>Tertúlias Dialógicas Literárias</vt:lpstr>
      <vt:lpstr>Tertúlias Dialógicas Literárias</vt:lpstr>
      <vt:lpstr>Biblioteca Tutorada  </vt:lpstr>
      <vt:lpstr>Biblioteca Tutorada  </vt:lpstr>
      <vt:lpstr>Formação de Familiares  </vt:lpstr>
      <vt:lpstr>Formação de Familiares  </vt:lpstr>
      <vt:lpstr>Formação Dialógica Pedagógica  </vt:lpstr>
      <vt:lpstr>Formação Dialógica Pedagógica  </vt:lpstr>
      <vt:lpstr>Modelo Dialógico de Resolução de Conflitos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14</cp:revision>
  <dcterms:created xsi:type="dcterms:W3CDTF">2014-10-07T08:36:59Z</dcterms:created>
  <dcterms:modified xsi:type="dcterms:W3CDTF">2014-10-16T16:41:10Z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